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56" r:id="rId2"/>
    <p:sldId id="257" r:id="rId3"/>
    <p:sldId id="258" r:id="rId4"/>
    <p:sldId id="259" r:id="rId5"/>
    <p:sldId id="268" r:id="rId6"/>
    <p:sldId id="270" r:id="rId7"/>
    <p:sldId id="265" r:id="rId8"/>
    <p:sldId id="260" r:id="rId9"/>
    <p:sldId id="261" r:id="rId10"/>
    <p:sldId id="262" r:id="rId11"/>
    <p:sldId id="263" r:id="rId12"/>
    <p:sldId id="264" r:id="rId13"/>
  </p:sldIdLst>
  <p:sldSz cx="9906000" cy="6858000" type="A4"/>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894"/>
    <p:restoredTop sz="94678"/>
  </p:normalViewPr>
  <p:slideViewPr>
    <p:cSldViewPr snapToGrid="0" snapToObjects="1">
      <p:cViewPr>
        <p:scale>
          <a:sx n="150" d="100"/>
          <a:sy n="150" d="100"/>
        </p:scale>
        <p:origin x="1160" y="19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42950" y="1122363"/>
            <a:ext cx="84201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238250" y="3602038"/>
            <a:ext cx="74295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26C09BB-F9F8-9A4D-AC24-D248256D4497}" type="datetimeFigureOut">
              <a:rPr lang="en-US" smtClean="0"/>
              <a:t>9/14/18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EFE638B-1C6B-884B-AB92-72466E3EC2CC}" type="slidenum">
              <a:rPr lang="en-US" smtClean="0"/>
              <a:t>‹#›</a:t>
            </a:fld>
            <a:endParaRPr lang="en-US"/>
          </a:p>
        </p:txBody>
      </p:sp>
    </p:spTree>
    <p:extLst>
      <p:ext uri="{BB962C8B-B14F-4D97-AF65-F5344CB8AC3E}">
        <p14:creationId xmlns:p14="http://schemas.microsoft.com/office/powerpoint/2010/main" val="39985513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26C09BB-F9F8-9A4D-AC24-D248256D4497}" type="datetimeFigureOut">
              <a:rPr lang="en-US" smtClean="0"/>
              <a:t>9/14/18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EFE638B-1C6B-884B-AB92-72466E3EC2CC}" type="slidenum">
              <a:rPr lang="en-US" smtClean="0"/>
              <a:t>‹#›</a:t>
            </a:fld>
            <a:endParaRPr lang="en-US"/>
          </a:p>
        </p:txBody>
      </p:sp>
    </p:spTree>
    <p:extLst>
      <p:ext uri="{BB962C8B-B14F-4D97-AF65-F5344CB8AC3E}">
        <p14:creationId xmlns:p14="http://schemas.microsoft.com/office/powerpoint/2010/main" val="19950361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088982" y="365125"/>
            <a:ext cx="2135981"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1038" y="365125"/>
            <a:ext cx="6284119"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26C09BB-F9F8-9A4D-AC24-D248256D4497}" type="datetimeFigureOut">
              <a:rPr lang="en-US" smtClean="0"/>
              <a:t>9/14/18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EFE638B-1C6B-884B-AB92-72466E3EC2CC}" type="slidenum">
              <a:rPr lang="en-US" smtClean="0"/>
              <a:t>‹#›</a:t>
            </a:fld>
            <a:endParaRPr lang="en-US"/>
          </a:p>
        </p:txBody>
      </p:sp>
    </p:spTree>
    <p:extLst>
      <p:ext uri="{BB962C8B-B14F-4D97-AF65-F5344CB8AC3E}">
        <p14:creationId xmlns:p14="http://schemas.microsoft.com/office/powerpoint/2010/main" val="11819711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26C09BB-F9F8-9A4D-AC24-D248256D4497}" type="datetimeFigureOut">
              <a:rPr lang="en-US" smtClean="0"/>
              <a:t>9/14/18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EFE638B-1C6B-884B-AB92-72466E3EC2CC}" type="slidenum">
              <a:rPr lang="en-US" smtClean="0"/>
              <a:t>‹#›</a:t>
            </a:fld>
            <a:endParaRPr lang="en-US"/>
          </a:p>
        </p:txBody>
      </p:sp>
    </p:spTree>
    <p:extLst>
      <p:ext uri="{BB962C8B-B14F-4D97-AF65-F5344CB8AC3E}">
        <p14:creationId xmlns:p14="http://schemas.microsoft.com/office/powerpoint/2010/main" val="41787036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5879" y="1709740"/>
            <a:ext cx="8543925"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75879" y="4589465"/>
            <a:ext cx="8543925"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26C09BB-F9F8-9A4D-AC24-D248256D4497}" type="datetimeFigureOut">
              <a:rPr lang="en-US" smtClean="0"/>
              <a:t>9/14/18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EFE638B-1C6B-884B-AB92-72466E3EC2CC}" type="slidenum">
              <a:rPr lang="en-US" smtClean="0"/>
              <a:t>‹#›</a:t>
            </a:fld>
            <a:endParaRPr lang="en-US"/>
          </a:p>
        </p:txBody>
      </p:sp>
    </p:spTree>
    <p:extLst>
      <p:ext uri="{BB962C8B-B14F-4D97-AF65-F5344CB8AC3E}">
        <p14:creationId xmlns:p14="http://schemas.microsoft.com/office/powerpoint/2010/main" val="25447849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1038" y="1825625"/>
            <a:ext cx="421005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14913" y="1825625"/>
            <a:ext cx="421005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26C09BB-F9F8-9A4D-AC24-D248256D4497}" type="datetimeFigureOut">
              <a:rPr lang="en-US" smtClean="0"/>
              <a:t>9/14/18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EFE638B-1C6B-884B-AB92-72466E3EC2CC}" type="slidenum">
              <a:rPr lang="en-US" smtClean="0"/>
              <a:t>‹#›</a:t>
            </a:fld>
            <a:endParaRPr lang="en-US"/>
          </a:p>
        </p:txBody>
      </p:sp>
    </p:spTree>
    <p:extLst>
      <p:ext uri="{BB962C8B-B14F-4D97-AF65-F5344CB8AC3E}">
        <p14:creationId xmlns:p14="http://schemas.microsoft.com/office/powerpoint/2010/main" val="38958968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82328" y="365127"/>
            <a:ext cx="8543925"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82329" y="1681163"/>
            <a:ext cx="419070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82329" y="2505075"/>
            <a:ext cx="4190702"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14913" y="1681163"/>
            <a:ext cx="4211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014913" y="2505075"/>
            <a:ext cx="4211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26C09BB-F9F8-9A4D-AC24-D248256D4497}" type="datetimeFigureOut">
              <a:rPr lang="en-US" smtClean="0"/>
              <a:t>9/14/18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EFE638B-1C6B-884B-AB92-72466E3EC2CC}" type="slidenum">
              <a:rPr lang="en-US" smtClean="0"/>
              <a:t>‹#›</a:t>
            </a:fld>
            <a:endParaRPr lang="en-US"/>
          </a:p>
        </p:txBody>
      </p:sp>
    </p:spTree>
    <p:extLst>
      <p:ext uri="{BB962C8B-B14F-4D97-AF65-F5344CB8AC3E}">
        <p14:creationId xmlns:p14="http://schemas.microsoft.com/office/powerpoint/2010/main" val="4027894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26C09BB-F9F8-9A4D-AC24-D248256D4497}" type="datetimeFigureOut">
              <a:rPr lang="en-US" smtClean="0"/>
              <a:t>9/14/18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EFE638B-1C6B-884B-AB92-72466E3EC2CC}" type="slidenum">
              <a:rPr lang="en-US" smtClean="0"/>
              <a:t>‹#›</a:t>
            </a:fld>
            <a:endParaRPr lang="en-US"/>
          </a:p>
        </p:txBody>
      </p:sp>
    </p:spTree>
    <p:extLst>
      <p:ext uri="{BB962C8B-B14F-4D97-AF65-F5344CB8AC3E}">
        <p14:creationId xmlns:p14="http://schemas.microsoft.com/office/powerpoint/2010/main" val="27092670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26C09BB-F9F8-9A4D-AC24-D248256D4497}" type="datetimeFigureOut">
              <a:rPr lang="en-US" smtClean="0"/>
              <a:t>9/14/18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EFE638B-1C6B-884B-AB92-72466E3EC2CC}" type="slidenum">
              <a:rPr lang="en-US" smtClean="0"/>
              <a:t>‹#›</a:t>
            </a:fld>
            <a:endParaRPr lang="en-US"/>
          </a:p>
        </p:txBody>
      </p:sp>
    </p:spTree>
    <p:extLst>
      <p:ext uri="{BB962C8B-B14F-4D97-AF65-F5344CB8AC3E}">
        <p14:creationId xmlns:p14="http://schemas.microsoft.com/office/powerpoint/2010/main" val="11603952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4211340" y="987427"/>
            <a:ext cx="5014913"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2328" y="2057400"/>
            <a:ext cx="319494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26C09BB-F9F8-9A4D-AC24-D248256D4497}" type="datetimeFigureOut">
              <a:rPr lang="en-US" smtClean="0"/>
              <a:t>9/14/18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EFE638B-1C6B-884B-AB92-72466E3EC2CC}" type="slidenum">
              <a:rPr lang="en-US" smtClean="0"/>
              <a:t>‹#›</a:t>
            </a:fld>
            <a:endParaRPr lang="en-US"/>
          </a:p>
        </p:txBody>
      </p:sp>
    </p:spTree>
    <p:extLst>
      <p:ext uri="{BB962C8B-B14F-4D97-AF65-F5344CB8AC3E}">
        <p14:creationId xmlns:p14="http://schemas.microsoft.com/office/powerpoint/2010/main" val="39445527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4211340" y="987427"/>
            <a:ext cx="5014913"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2328" y="2057400"/>
            <a:ext cx="319494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26C09BB-F9F8-9A4D-AC24-D248256D4497}" type="datetimeFigureOut">
              <a:rPr lang="en-US" smtClean="0"/>
              <a:t>9/14/18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EFE638B-1C6B-884B-AB92-72466E3EC2CC}" type="slidenum">
              <a:rPr lang="en-US" smtClean="0"/>
              <a:t>‹#›</a:t>
            </a:fld>
            <a:endParaRPr lang="en-US"/>
          </a:p>
        </p:txBody>
      </p:sp>
    </p:spTree>
    <p:extLst>
      <p:ext uri="{BB962C8B-B14F-4D97-AF65-F5344CB8AC3E}">
        <p14:creationId xmlns:p14="http://schemas.microsoft.com/office/powerpoint/2010/main" val="11835667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1038" y="365127"/>
            <a:ext cx="8543925"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1038" y="1825625"/>
            <a:ext cx="8543925"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81038" y="6356352"/>
            <a:ext cx="222885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6C09BB-F9F8-9A4D-AC24-D248256D4497}" type="datetimeFigureOut">
              <a:rPr lang="en-US" smtClean="0"/>
              <a:t>9/14/18</a:t>
            </a:fld>
            <a:endParaRPr lang="en-US"/>
          </a:p>
        </p:txBody>
      </p:sp>
      <p:sp>
        <p:nvSpPr>
          <p:cNvPr id="5" name="Footer Placeholder 4"/>
          <p:cNvSpPr>
            <a:spLocks noGrp="1"/>
          </p:cNvSpPr>
          <p:nvPr>
            <p:ph type="ftr" sz="quarter" idx="3"/>
          </p:nvPr>
        </p:nvSpPr>
        <p:spPr>
          <a:xfrm>
            <a:off x="3281363" y="6356352"/>
            <a:ext cx="334327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996113" y="6356352"/>
            <a:ext cx="222885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EFE638B-1C6B-884B-AB92-72466E3EC2CC}" type="slidenum">
              <a:rPr lang="en-US" smtClean="0"/>
              <a:t>‹#›</a:t>
            </a:fld>
            <a:endParaRPr lang="en-US"/>
          </a:p>
        </p:txBody>
      </p:sp>
    </p:spTree>
    <p:extLst>
      <p:ext uri="{BB962C8B-B14F-4D97-AF65-F5344CB8AC3E}">
        <p14:creationId xmlns:p14="http://schemas.microsoft.com/office/powerpoint/2010/main" val="391044312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hyperlink" Target="https://github.com/awsub/lab"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tiff"/><Relationship Id="rId1" Type="http://schemas.openxmlformats.org/officeDocument/2006/relationships/slideLayout" Target="../slideLayouts/slideLayout2.xml"/><Relationship Id="rId5" Type="http://schemas.openxmlformats.org/officeDocument/2006/relationships/image" Target="../media/image18.jpeg"/><Relationship Id="rId4" Type="http://schemas.openxmlformats.org/officeDocument/2006/relationships/hyperlink" Target="https://github.com/otiai10/awsub"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hyperlink" Target="https://github.com/otiai10/awsub/blob/master/core/job_construct.go" TargetMode="Externa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5BFCDC-617B-2C4C-8E5A-7765895AC19F}"/>
              </a:ext>
            </a:extLst>
          </p:cNvPr>
          <p:cNvSpPr>
            <a:spLocks noGrp="1"/>
          </p:cNvSpPr>
          <p:nvPr>
            <p:ph type="ctrTitle"/>
          </p:nvPr>
        </p:nvSpPr>
        <p:spPr>
          <a:xfrm>
            <a:off x="742950" y="2007220"/>
            <a:ext cx="8420100" cy="2369680"/>
          </a:xfrm>
        </p:spPr>
        <p:txBody>
          <a:bodyPr>
            <a:normAutofit fontScale="90000"/>
          </a:bodyPr>
          <a:lstStyle/>
          <a:p>
            <a:r>
              <a:rPr lang="en-US" b="1" dirty="0" err="1">
                <a:latin typeface="MS Gothic" panose="020B0609070205080204" pitchFamily="49" charset="-128"/>
                <a:ea typeface="MS Gothic" panose="020B0609070205080204" pitchFamily="49" charset="-128"/>
              </a:rPr>
              <a:t>ETL・ExTL</a:t>
            </a:r>
            <a:r>
              <a:rPr lang="ja-JP" altLang="en-US" b="1">
                <a:latin typeface="MS Gothic" panose="020B0609070205080204" pitchFamily="49" charset="-128"/>
                <a:ea typeface="MS Gothic" panose="020B0609070205080204" pitchFamily="49" charset="-128"/>
              </a:rPr>
              <a:t>フレームワークを利用したクラウド上での解析エンジンの実装</a:t>
            </a:r>
            <a:endParaRPr lang="en-US" b="1" dirty="0">
              <a:latin typeface="MS Gothic" panose="020B0609070205080204" pitchFamily="49" charset="-128"/>
              <a:ea typeface="MS Gothic" panose="020B0609070205080204" pitchFamily="49" charset="-128"/>
            </a:endParaRPr>
          </a:p>
        </p:txBody>
      </p:sp>
      <p:sp>
        <p:nvSpPr>
          <p:cNvPr id="3" name="Subtitle 2">
            <a:extLst>
              <a:ext uri="{FF2B5EF4-FFF2-40B4-BE49-F238E27FC236}">
                <a16:creationId xmlns:a16="http://schemas.microsoft.com/office/drawing/2014/main" id="{91DCDC55-A0CD-8D46-8AEF-1D18F1BB1843}"/>
              </a:ext>
            </a:extLst>
          </p:cNvPr>
          <p:cNvSpPr>
            <a:spLocks noGrp="1"/>
          </p:cNvSpPr>
          <p:nvPr>
            <p:ph type="subTitle" idx="1"/>
          </p:nvPr>
        </p:nvSpPr>
        <p:spPr>
          <a:xfrm>
            <a:off x="742950" y="4938460"/>
            <a:ext cx="8420100" cy="1655762"/>
          </a:xfrm>
        </p:spPr>
        <p:txBody>
          <a:bodyPr/>
          <a:lstStyle/>
          <a:p>
            <a:r>
              <a:rPr lang="ja-JP" altLang="en-US">
                <a:latin typeface="MS Gothic" panose="020B0609070205080204" pitchFamily="49" charset="-128"/>
                <a:ea typeface="MS Gothic" panose="020B0609070205080204" pitchFamily="49" charset="-128"/>
              </a:rPr>
              <a:t>落合 展</a:t>
            </a:r>
            <a:r>
              <a:rPr lang="en-US" dirty="0">
                <a:latin typeface="MS Gothic" panose="020B0609070205080204" pitchFamily="49" charset="-128"/>
                <a:ea typeface="MS Gothic" panose="020B0609070205080204" pitchFamily="49" charset="-128"/>
              </a:rPr>
              <a:t>, </a:t>
            </a:r>
            <a:r>
              <a:rPr lang="ja-JP" altLang="en-US">
                <a:latin typeface="MS Gothic" panose="020B0609070205080204" pitchFamily="49" charset="-128"/>
                <a:ea typeface="MS Gothic" panose="020B0609070205080204" pitchFamily="49" charset="-128"/>
              </a:rPr>
              <a:t>千葉 健一</a:t>
            </a:r>
            <a:r>
              <a:rPr lang="en-US" dirty="0">
                <a:latin typeface="MS Gothic" panose="020B0609070205080204" pitchFamily="49" charset="-128"/>
                <a:ea typeface="MS Gothic" panose="020B0609070205080204" pitchFamily="49" charset="-128"/>
              </a:rPr>
              <a:t>, </a:t>
            </a:r>
            <a:r>
              <a:rPr lang="ja-JP" altLang="en-US">
                <a:latin typeface="MS Gothic" panose="020B0609070205080204" pitchFamily="49" charset="-128"/>
                <a:ea typeface="MS Gothic" panose="020B0609070205080204" pitchFamily="49" charset="-128"/>
              </a:rPr>
              <a:t>岡田 愛</a:t>
            </a:r>
            <a:r>
              <a:rPr lang="en-US" altLang="ja-JP" dirty="0">
                <a:latin typeface="MS Gothic" panose="020B0609070205080204" pitchFamily="49" charset="-128"/>
                <a:ea typeface="MS Gothic" panose="020B0609070205080204" pitchFamily="49" charset="-128"/>
              </a:rPr>
              <a:t>,</a:t>
            </a:r>
            <a:r>
              <a:rPr lang="en-US" dirty="0">
                <a:latin typeface="MS Gothic" panose="020B0609070205080204" pitchFamily="49" charset="-128"/>
                <a:ea typeface="MS Gothic" panose="020B0609070205080204" pitchFamily="49" charset="-128"/>
              </a:rPr>
              <a:t> </a:t>
            </a:r>
            <a:r>
              <a:rPr lang="ja-JP" altLang="en-US">
                <a:latin typeface="MS Gothic" panose="020B0609070205080204" pitchFamily="49" charset="-128"/>
                <a:ea typeface="MS Gothic" panose="020B0609070205080204" pitchFamily="49" charset="-128"/>
              </a:rPr>
              <a:t>白石 友一</a:t>
            </a:r>
            <a:endParaRPr lang="en-US" dirty="0">
              <a:latin typeface="MS Gothic" panose="020B0609070205080204" pitchFamily="49" charset="-128"/>
              <a:ea typeface="MS Gothic" panose="020B0609070205080204" pitchFamily="49" charset="-128"/>
            </a:endParaRPr>
          </a:p>
          <a:p>
            <a:r>
              <a:rPr lang="ja-JP" altLang="en-US">
                <a:latin typeface="MS Gothic" panose="020B0609070205080204" pitchFamily="49" charset="-128"/>
                <a:ea typeface="MS Gothic" panose="020B0609070205080204" pitchFamily="49" charset="-128"/>
              </a:rPr>
              <a:t>国立がん研究センター</a:t>
            </a:r>
            <a:endParaRPr lang="en-US" dirty="0">
              <a:latin typeface="MS Gothic" panose="020B0609070205080204" pitchFamily="49" charset="-128"/>
              <a:ea typeface="MS Gothic" panose="020B0609070205080204" pitchFamily="49" charset="-128"/>
            </a:endParaRPr>
          </a:p>
        </p:txBody>
      </p:sp>
    </p:spTree>
    <p:extLst>
      <p:ext uri="{BB962C8B-B14F-4D97-AF65-F5344CB8AC3E}">
        <p14:creationId xmlns:p14="http://schemas.microsoft.com/office/powerpoint/2010/main" val="31079887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662D4E-15EB-F14B-967F-9344A00880EE}"/>
              </a:ext>
            </a:extLst>
          </p:cNvPr>
          <p:cNvSpPr>
            <a:spLocks noGrp="1"/>
          </p:cNvSpPr>
          <p:nvPr>
            <p:ph type="title"/>
          </p:nvPr>
        </p:nvSpPr>
        <p:spPr>
          <a:xfrm>
            <a:off x="681037" y="494082"/>
            <a:ext cx="8543925" cy="584442"/>
          </a:xfrm>
        </p:spPr>
        <p:txBody>
          <a:bodyPr>
            <a:noAutofit/>
          </a:bodyPr>
          <a:lstStyle/>
          <a:p>
            <a:r>
              <a:rPr lang="en-US" b="1" dirty="0" err="1">
                <a:latin typeface="MS Gothic" panose="020B0609070205080204" pitchFamily="49" charset="-128"/>
                <a:ea typeface="MS Gothic" panose="020B0609070205080204" pitchFamily="49" charset="-128"/>
              </a:rPr>
              <a:t>ExTL</a:t>
            </a:r>
            <a:r>
              <a:rPr lang="ja-JP" altLang="en-US" b="1">
                <a:latin typeface="MS Gothic" panose="020B0609070205080204" pitchFamily="49" charset="-128"/>
                <a:ea typeface="MS Gothic" panose="020B0609070205080204" pitchFamily="49" charset="-128"/>
              </a:rPr>
              <a:t>の計算パフォーマンス評価</a:t>
            </a:r>
            <a:endParaRPr lang="en-US" b="1" dirty="0">
              <a:latin typeface="MS Gothic" panose="020B0609070205080204" pitchFamily="49" charset="-128"/>
              <a:ea typeface="MS Gothic" panose="020B0609070205080204" pitchFamily="49" charset="-128"/>
            </a:endParaRPr>
          </a:p>
        </p:txBody>
      </p:sp>
      <p:sp>
        <p:nvSpPr>
          <p:cNvPr id="3" name="Content Placeholder 2">
            <a:extLst>
              <a:ext uri="{FF2B5EF4-FFF2-40B4-BE49-F238E27FC236}">
                <a16:creationId xmlns:a16="http://schemas.microsoft.com/office/drawing/2014/main" id="{94F396C2-BB2D-B94E-BD90-2D542F56F739}"/>
              </a:ext>
            </a:extLst>
          </p:cNvPr>
          <p:cNvSpPr>
            <a:spLocks noGrp="1"/>
          </p:cNvSpPr>
          <p:nvPr>
            <p:ph idx="1"/>
          </p:nvPr>
        </p:nvSpPr>
        <p:spPr>
          <a:xfrm>
            <a:off x="681038" y="1395044"/>
            <a:ext cx="8543924" cy="1509023"/>
          </a:xfrm>
        </p:spPr>
        <p:txBody>
          <a:bodyPr>
            <a:normAutofit/>
          </a:bodyPr>
          <a:lstStyle/>
          <a:p>
            <a:pPr marL="0" indent="0">
              <a:buNone/>
            </a:pPr>
            <a:r>
              <a:rPr lang="ja-JP" altLang="en-US" sz="2400">
                <a:latin typeface="MS Gothic" panose="020B0609070205080204" pitchFamily="49" charset="-128"/>
                <a:ea typeface="MS Gothic" panose="020B0609070205080204" pitchFamily="49" charset="-128"/>
              </a:rPr>
              <a:t>　</a:t>
            </a:r>
            <a:r>
              <a:rPr lang="en-US" altLang="ja-JP" sz="2400" dirty="0" err="1">
                <a:latin typeface="MS Gothic" panose="020B0609070205080204" pitchFamily="49" charset="-128"/>
                <a:ea typeface="MS Gothic" panose="020B0609070205080204" pitchFamily="49" charset="-128"/>
              </a:rPr>
              <a:t>ExTL</a:t>
            </a:r>
            <a:r>
              <a:rPr lang="ja-JP" altLang="en-US" sz="2400">
                <a:latin typeface="MS Gothic" panose="020B0609070205080204" pitchFamily="49" charset="-128"/>
                <a:ea typeface="MS Gothic" panose="020B0609070205080204" pitchFamily="49" charset="-128"/>
              </a:rPr>
              <a:t>では、複数の計算</a:t>
            </a:r>
            <a:r>
              <a:rPr lang="en-US" altLang="ja-JP" sz="2400" dirty="0">
                <a:latin typeface="MS Gothic" panose="020B0609070205080204" pitchFamily="49" charset="-128"/>
                <a:ea typeface="MS Gothic" panose="020B0609070205080204" pitchFamily="49" charset="-128"/>
              </a:rPr>
              <a:t>VM</a:t>
            </a:r>
            <a:r>
              <a:rPr lang="ja-JP" altLang="en-US" sz="2400">
                <a:latin typeface="MS Gothic" panose="020B0609070205080204" pitchFamily="49" charset="-128"/>
                <a:ea typeface="MS Gothic" panose="020B0609070205080204" pitchFamily="49" charset="-128"/>
              </a:rPr>
              <a:t>によるリファレンスのダウンロードを</a:t>
            </a:r>
            <a:r>
              <a:rPr lang="en-US" altLang="ja-JP" sz="2400" dirty="0">
                <a:latin typeface="MS Gothic" panose="020B0609070205080204" pitchFamily="49" charset="-128"/>
                <a:ea typeface="MS Gothic" panose="020B0609070205080204" pitchFamily="49" charset="-128"/>
              </a:rPr>
              <a:t>1</a:t>
            </a:r>
            <a:r>
              <a:rPr lang="ja-JP" altLang="en-US" sz="2400">
                <a:latin typeface="MS Gothic" panose="020B0609070205080204" pitchFamily="49" charset="-128"/>
                <a:ea typeface="MS Gothic" panose="020B0609070205080204" pitchFamily="49" charset="-128"/>
              </a:rPr>
              <a:t>つの共有</a:t>
            </a:r>
            <a:r>
              <a:rPr lang="en-US" altLang="ja-JP" sz="2400" dirty="0">
                <a:latin typeface="MS Gothic" panose="020B0609070205080204" pitchFamily="49" charset="-128"/>
                <a:ea typeface="MS Gothic" panose="020B0609070205080204" pitchFamily="49" charset="-128"/>
              </a:rPr>
              <a:t>VM</a:t>
            </a:r>
            <a:r>
              <a:rPr lang="ja-JP" altLang="en-US" sz="2400">
                <a:latin typeface="MS Gothic" panose="020B0609070205080204" pitchFamily="49" charset="-128"/>
                <a:ea typeface="MS Gothic" panose="020B0609070205080204" pitchFamily="49" charset="-128"/>
              </a:rPr>
              <a:t>（</a:t>
            </a:r>
            <a:r>
              <a:rPr lang="en-US" altLang="ja-JP" sz="2400" dirty="0">
                <a:latin typeface="MS Gothic" panose="020B0609070205080204" pitchFamily="49" charset="-128"/>
                <a:ea typeface="MS Gothic" panose="020B0609070205080204" pitchFamily="49" charset="-128"/>
              </a:rPr>
              <a:t>Shared Data Instance</a:t>
            </a:r>
            <a:r>
              <a:rPr lang="ja-JP" altLang="en-US" sz="2400">
                <a:latin typeface="MS Gothic" panose="020B0609070205080204" pitchFamily="49" charset="-128"/>
                <a:ea typeface="MS Gothic" panose="020B0609070205080204" pitchFamily="49" charset="-128"/>
              </a:rPr>
              <a:t>）に集約し、計算</a:t>
            </a:r>
            <a:r>
              <a:rPr lang="en-US" altLang="ja-JP" sz="2400" dirty="0">
                <a:latin typeface="MS Gothic" panose="020B0609070205080204" pitchFamily="49" charset="-128"/>
                <a:ea typeface="MS Gothic" panose="020B0609070205080204" pitchFamily="49" charset="-128"/>
              </a:rPr>
              <a:t>VM</a:t>
            </a:r>
            <a:r>
              <a:rPr lang="ja-JP" altLang="en-US" sz="2400">
                <a:latin typeface="MS Gothic" panose="020B0609070205080204" pitchFamily="49" charset="-128"/>
                <a:ea typeface="MS Gothic" panose="020B0609070205080204" pitchFamily="49" charset="-128"/>
              </a:rPr>
              <a:t>がこれをマウントするため、必然的に共有</a:t>
            </a:r>
            <a:r>
              <a:rPr lang="en-US" altLang="ja-JP" sz="2400" dirty="0">
                <a:latin typeface="MS Gothic" panose="020B0609070205080204" pitchFamily="49" charset="-128"/>
                <a:ea typeface="MS Gothic" panose="020B0609070205080204" pitchFamily="49" charset="-128"/>
              </a:rPr>
              <a:t>VM</a:t>
            </a:r>
            <a:r>
              <a:rPr lang="ja-JP" altLang="en-US" sz="2400">
                <a:latin typeface="MS Gothic" panose="020B0609070205080204" pitchFamily="49" charset="-128"/>
                <a:ea typeface="MS Gothic" panose="020B0609070205080204" pitchFamily="49" charset="-128"/>
              </a:rPr>
              <a:t>のマシン性能によって計算</a:t>
            </a:r>
            <a:r>
              <a:rPr lang="en-US" altLang="ja-JP" sz="2400" dirty="0">
                <a:latin typeface="MS Gothic" panose="020B0609070205080204" pitchFamily="49" charset="-128"/>
                <a:ea typeface="MS Gothic" panose="020B0609070205080204" pitchFamily="49" charset="-128"/>
              </a:rPr>
              <a:t>VM</a:t>
            </a:r>
            <a:r>
              <a:rPr lang="ja-JP" altLang="en-US" sz="2400">
                <a:latin typeface="MS Gothic" panose="020B0609070205080204" pitchFamily="49" charset="-128"/>
                <a:ea typeface="MS Gothic" panose="020B0609070205080204" pitchFamily="49" charset="-128"/>
              </a:rPr>
              <a:t>の解析時間が左右される。</a:t>
            </a:r>
            <a:endParaRPr lang="en-US" sz="2400" dirty="0">
              <a:latin typeface="MS Gothic" panose="020B0609070205080204" pitchFamily="49" charset="-128"/>
              <a:ea typeface="MS Gothic" panose="020B0609070205080204" pitchFamily="49" charset="-128"/>
            </a:endParaRPr>
          </a:p>
        </p:txBody>
      </p:sp>
      <p:sp>
        <p:nvSpPr>
          <p:cNvPr id="6" name="Content Placeholder 2">
            <a:extLst>
              <a:ext uri="{FF2B5EF4-FFF2-40B4-BE49-F238E27FC236}">
                <a16:creationId xmlns:a16="http://schemas.microsoft.com/office/drawing/2014/main" id="{36932A13-B118-6947-9E4D-68829A78F61F}"/>
              </a:ext>
            </a:extLst>
          </p:cNvPr>
          <p:cNvSpPr txBox="1">
            <a:spLocks/>
          </p:cNvSpPr>
          <p:nvPr/>
        </p:nvSpPr>
        <p:spPr>
          <a:xfrm>
            <a:off x="681037" y="5809199"/>
            <a:ext cx="8543925" cy="70927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 </a:t>
            </a:r>
          </a:p>
        </p:txBody>
      </p:sp>
      <p:pic>
        <p:nvPicPr>
          <p:cNvPr id="7" name="Picture 6">
            <a:extLst>
              <a:ext uri="{FF2B5EF4-FFF2-40B4-BE49-F238E27FC236}">
                <a16:creationId xmlns:a16="http://schemas.microsoft.com/office/drawing/2014/main" id="{5BBE49AE-FD65-C34A-9BAE-D15551B05129}"/>
              </a:ext>
            </a:extLst>
          </p:cNvPr>
          <p:cNvPicPr>
            <a:picLocks noChangeAspect="1"/>
          </p:cNvPicPr>
          <p:nvPr/>
        </p:nvPicPr>
        <p:blipFill>
          <a:blip r:embed="rId2"/>
          <a:stretch>
            <a:fillRect/>
          </a:stretch>
        </p:blipFill>
        <p:spPr>
          <a:xfrm>
            <a:off x="366161" y="3001323"/>
            <a:ext cx="5628239" cy="3517152"/>
          </a:xfrm>
          <a:prstGeom prst="rect">
            <a:avLst/>
          </a:prstGeom>
        </p:spPr>
      </p:pic>
      <p:sp>
        <p:nvSpPr>
          <p:cNvPr id="9" name="TextBox 8">
            <a:extLst>
              <a:ext uri="{FF2B5EF4-FFF2-40B4-BE49-F238E27FC236}">
                <a16:creationId xmlns:a16="http://schemas.microsoft.com/office/drawing/2014/main" id="{2BB7A372-BD66-5240-80F1-283337D10ECD}"/>
              </a:ext>
            </a:extLst>
          </p:cNvPr>
          <p:cNvSpPr txBox="1"/>
          <p:nvPr/>
        </p:nvSpPr>
        <p:spPr>
          <a:xfrm>
            <a:off x="6504972" y="3001323"/>
            <a:ext cx="3034866" cy="3416320"/>
          </a:xfrm>
          <a:prstGeom prst="rect">
            <a:avLst/>
          </a:prstGeom>
          <a:noFill/>
        </p:spPr>
        <p:txBody>
          <a:bodyPr wrap="square" rtlCol="0">
            <a:spAutoFit/>
          </a:bodyPr>
          <a:lstStyle/>
          <a:p>
            <a:r>
              <a:rPr lang="ja-JP" altLang="en-US">
                <a:latin typeface="MS Gothic" panose="020B0609070205080204" pitchFamily="49" charset="-128"/>
                <a:ea typeface="MS Gothic" panose="020B0609070205080204" pitchFamily="49" charset="-128"/>
              </a:rPr>
              <a:t>左記の図は、ヒトゲノムに対して</a:t>
            </a:r>
            <a:r>
              <a:rPr lang="en-US" altLang="ja-JP" dirty="0">
                <a:latin typeface="MS Gothic" panose="020B0609070205080204" pitchFamily="49" charset="-128"/>
                <a:ea typeface="MS Gothic" panose="020B0609070205080204" pitchFamily="49" charset="-128"/>
              </a:rPr>
              <a:t> STAR alignment </a:t>
            </a:r>
            <a:r>
              <a:rPr lang="ja-JP" altLang="en-US">
                <a:latin typeface="MS Gothic" panose="020B0609070205080204" pitchFamily="49" charset="-128"/>
                <a:ea typeface="MS Gothic" panose="020B0609070205080204" pitchFamily="49" charset="-128"/>
              </a:rPr>
              <a:t>を実行する場合に、各インスタンスタイプと並列実行数で、どれだけの時間が必要であるかを示した図である。</a:t>
            </a:r>
            <a:endParaRPr lang="en-US" altLang="ja-JP" dirty="0">
              <a:latin typeface="MS Gothic" panose="020B0609070205080204" pitchFamily="49" charset="-128"/>
              <a:ea typeface="MS Gothic" panose="020B0609070205080204" pitchFamily="49" charset="-128"/>
            </a:endParaRPr>
          </a:p>
          <a:p>
            <a:endParaRPr lang="en-US" dirty="0">
              <a:latin typeface="MS Gothic" panose="020B0609070205080204" pitchFamily="49" charset="-128"/>
              <a:ea typeface="MS Gothic" panose="020B0609070205080204" pitchFamily="49" charset="-128"/>
            </a:endParaRPr>
          </a:p>
          <a:p>
            <a:r>
              <a:rPr lang="ja-JP" altLang="en-US">
                <a:latin typeface="MS Gothic" panose="020B0609070205080204" pitchFamily="49" charset="-128"/>
                <a:ea typeface="MS Gothic" panose="020B0609070205080204" pitchFamily="49" charset="-128"/>
              </a:rPr>
              <a:t>性能の低いインスタンスタイプを共有</a:t>
            </a:r>
            <a:r>
              <a:rPr lang="en-US" altLang="ja-JP" dirty="0">
                <a:latin typeface="MS Gothic" panose="020B0609070205080204" pitchFamily="49" charset="-128"/>
                <a:ea typeface="MS Gothic" panose="020B0609070205080204" pitchFamily="49" charset="-128"/>
              </a:rPr>
              <a:t>VM</a:t>
            </a:r>
            <a:r>
              <a:rPr lang="ja-JP" altLang="en-US">
                <a:latin typeface="MS Gothic" panose="020B0609070205080204" pitchFamily="49" charset="-128"/>
                <a:ea typeface="MS Gothic" panose="020B0609070205080204" pitchFamily="49" charset="-128"/>
              </a:rPr>
              <a:t>として採用した場合、並列数に従ってパフォーマンスが著しく落ちていることが明白に現れる。</a:t>
            </a:r>
            <a:endParaRPr lang="en-US" dirty="0">
              <a:latin typeface="MS Gothic" panose="020B0609070205080204" pitchFamily="49" charset="-128"/>
              <a:ea typeface="MS Gothic" panose="020B0609070205080204" pitchFamily="49" charset="-128"/>
            </a:endParaRPr>
          </a:p>
        </p:txBody>
      </p:sp>
      <p:sp>
        <p:nvSpPr>
          <p:cNvPr id="10" name="TextBox 9">
            <a:extLst>
              <a:ext uri="{FF2B5EF4-FFF2-40B4-BE49-F238E27FC236}">
                <a16:creationId xmlns:a16="http://schemas.microsoft.com/office/drawing/2014/main" id="{F64D13DB-C170-2746-8B3D-C2BA563A582E}"/>
              </a:ext>
            </a:extLst>
          </p:cNvPr>
          <p:cNvSpPr txBox="1"/>
          <p:nvPr/>
        </p:nvSpPr>
        <p:spPr>
          <a:xfrm>
            <a:off x="1012677" y="3082869"/>
            <a:ext cx="3738623" cy="1200329"/>
          </a:xfrm>
          <a:prstGeom prst="rect">
            <a:avLst/>
          </a:prstGeom>
          <a:noFill/>
        </p:spPr>
        <p:txBody>
          <a:bodyPr wrap="square" rtlCol="0">
            <a:spAutoFit/>
          </a:bodyPr>
          <a:lstStyle/>
          <a:p>
            <a:r>
              <a:rPr lang="en-US" dirty="0"/>
              <a:t>Workflow: </a:t>
            </a:r>
            <a:r>
              <a:rPr lang="en-US" i="1" dirty="0"/>
              <a:t>STAR alignment</a:t>
            </a:r>
          </a:p>
          <a:p>
            <a:r>
              <a:rPr lang="en-US" dirty="0"/>
              <a:t>Reference: </a:t>
            </a:r>
            <a:r>
              <a:rPr lang="en-US" i="1" dirty="0"/>
              <a:t>GRCh37</a:t>
            </a:r>
            <a:r>
              <a:rPr lang="en-US" dirty="0"/>
              <a:t> (</a:t>
            </a:r>
            <a:r>
              <a:rPr lang="en-US" altLang="ja-JP" dirty="0"/>
              <a:t>≒ 30GB)</a:t>
            </a:r>
          </a:p>
          <a:p>
            <a:r>
              <a:rPr lang="en-US" dirty="0" err="1"/>
              <a:t>Fastq</a:t>
            </a:r>
            <a:r>
              <a:rPr lang="en-US" dirty="0"/>
              <a:t>: </a:t>
            </a:r>
            <a:r>
              <a:rPr lang="en-US" i="1" dirty="0"/>
              <a:t>G41726.MCF7 </a:t>
            </a:r>
            <a:r>
              <a:rPr lang="en-US" dirty="0"/>
              <a:t>(</a:t>
            </a:r>
            <a:r>
              <a:rPr lang="ja-JP" altLang="en-US"/>
              <a:t>≒</a:t>
            </a:r>
            <a:r>
              <a:rPr lang="en-US" altLang="ja-JP" dirty="0"/>
              <a:t> 18+18 GB)</a:t>
            </a:r>
          </a:p>
          <a:p>
            <a:r>
              <a:rPr lang="en-US" altLang="ja-JP" dirty="0"/>
              <a:t>Engine: </a:t>
            </a:r>
            <a:r>
              <a:rPr lang="en-US" altLang="ja-JP" i="1" dirty="0" err="1"/>
              <a:t>hotsub</a:t>
            </a:r>
            <a:endParaRPr lang="en-US" altLang="ja-JP" i="1" dirty="0"/>
          </a:p>
        </p:txBody>
      </p:sp>
    </p:spTree>
    <p:extLst>
      <p:ext uri="{BB962C8B-B14F-4D97-AF65-F5344CB8AC3E}">
        <p14:creationId xmlns:p14="http://schemas.microsoft.com/office/powerpoint/2010/main" val="20836540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662D4E-15EB-F14B-967F-9344A00880EE}"/>
              </a:ext>
            </a:extLst>
          </p:cNvPr>
          <p:cNvSpPr>
            <a:spLocks noGrp="1"/>
          </p:cNvSpPr>
          <p:nvPr>
            <p:ph type="title"/>
          </p:nvPr>
        </p:nvSpPr>
        <p:spPr>
          <a:xfrm>
            <a:off x="681037" y="494082"/>
            <a:ext cx="8543925" cy="584442"/>
          </a:xfrm>
        </p:spPr>
        <p:txBody>
          <a:bodyPr>
            <a:noAutofit/>
          </a:bodyPr>
          <a:lstStyle/>
          <a:p>
            <a:r>
              <a:rPr lang="en-US" sz="4800" b="1" dirty="0" err="1">
                <a:latin typeface="MS Gothic" panose="020B0609070205080204" pitchFamily="49" charset="-128"/>
                <a:ea typeface="MS Gothic" panose="020B0609070205080204" pitchFamily="49" charset="-128"/>
              </a:rPr>
              <a:t>ExTL</a:t>
            </a:r>
            <a:r>
              <a:rPr lang="ja-JP" altLang="en-US" sz="4800" b="1">
                <a:latin typeface="MS Gothic" panose="020B0609070205080204" pitchFamily="49" charset="-128"/>
                <a:ea typeface="MS Gothic" panose="020B0609070205080204" pitchFamily="49" charset="-128"/>
              </a:rPr>
              <a:t>の金銭的優位性</a:t>
            </a:r>
            <a:r>
              <a:rPr lang="en-US" sz="4800" b="1" dirty="0">
                <a:latin typeface="MS Gothic" panose="020B0609070205080204" pitchFamily="49" charset="-128"/>
                <a:ea typeface="MS Gothic" panose="020B0609070205080204" pitchFamily="49" charset="-128"/>
              </a:rPr>
              <a:t> (</a:t>
            </a:r>
            <a:r>
              <a:rPr lang="ja-JP" altLang="en-US" sz="4800" b="1">
                <a:latin typeface="MS Gothic" panose="020B0609070205080204" pitchFamily="49" charset="-128"/>
                <a:ea typeface="MS Gothic" panose="020B0609070205080204" pitchFamily="49" charset="-128"/>
              </a:rPr>
              <a:t>論理値</a:t>
            </a:r>
            <a:r>
              <a:rPr lang="en-US" sz="4800" b="1" dirty="0">
                <a:latin typeface="MS Gothic" panose="020B0609070205080204" pitchFamily="49" charset="-128"/>
                <a:ea typeface="MS Gothic" panose="020B0609070205080204" pitchFamily="49" charset="-128"/>
              </a:rPr>
              <a:t>)</a:t>
            </a:r>
          </a:p>
        </p:txBody>
      </p:sp>
      <p:sp>
        <p:nvSpPr>
          <p:cNvPr id="3" name="Content Placeholder 2">
            <a:extLst>
              <a:ext uri="{FF2B5EF4-FFF2-40B4-BE49-F238E27FC236}">
                <a16:creationId xmlns:a16="http://schemas.microsoft.com/office/drawing/2014/main" id="{94F396C2-BB2D-B94E-BD90-2D542F56F739}"/>
              </a:ext>
            </a:extLst>
          </p:cNvPr>
          <p:cNvSpPr>
            <a:spLocks noGrp="1"/>
          </p:cNvSpPr>
          <p:nvPr>
            <p:ph idx="1"/>
          </p:nvPr>
        </p:nvSpPr>
        <p:spPr>
          <a:xfrm>
            <a:off x="681038" y="1395044"/>
            <a:ext cx="8996720" cy="1371305"/>
          </a:xfrm>
        </p:spPr>
        <p:txBody>
          <a:bodyPr>
            <a:normAutofit fontScale="92500" lnSpcReduction="10000"/>
          </a:bodyPr>
          <a:lstStyle/>
          <a:p>
            <a:pPr marL="0" indent="0">
              <a:buNone/>
            </a:pPr>
            <a:r>
              <a:rPr lang="ja-JP" altLang="en-US" sz="2400">
                <a:latin typeface="MS Gothic" panose="020B0609070205080204" pitchFamily="49" charset="-128"/>
                <a:ea typeface="MS Gothic" panose="020B0609070205080204" pitchFamily="49" charset="-128"/>
              </a:rPr>
              <a:t>　先述の</a:t>
            </a:r>
            <a:r>
              <a:rPr lang="en-US" altLang="ja-JP" sz="2400" dirty="0" err="1">
                <a:latin typeface="MS Gothic" panose="020B0609070205080204" pitchFamily="49" charset="-128"/>
                <a:ea typeface="MS Gothic" panose="020B0609070205080204" pitchFamily="49" charset="-128"/>
              </a:rPr>
              <a:t>ExTL</a:t>
            </a:r>
            <a:r>
              <a:rPr lang="ja-JP" altLang="en-US" sz="2400">
                <a:latin typeface="MS Gothic" panose="020B0609070205080204" pitchFamily="49" charset="-128"/>
                <a:ea typeface="MS Gothic" panose="020B0609070205080204" pitchFamily="49" charset="-128"/>
              </a:rPr>
              <a:t>の計算パフォーマンス（経過時間）から、論理的に</a:t>
            </a:r>
            <a:r>
              <a:rPr lang="en-US" altLang="ja-JP" sz="2400" dirty="0">
                <a:latin typeface="MS Gothic" panose="020B0609070205080204" pitchFamily="49" charset="-128"/>
                <a:ea typeface="MS Gothic" panose="020B0609070205080204" pitchFamily="49" charset="-128"/>
              </a:rPr>
              <a:t>AWS</a:t>
            </a:r>
            <a:r>
              <a:rPr lang="ja-JP" altLang="en-US" sz="2400">
                <a:latin typeface="MS Gothic" panose="020B0609070205080204" pitchFamily="49" charset="-128"/>
                <a:ea typeface="MS Gothic" panose="020B0609070205080204" pitchFamily="49" charset="-128"/>
              </a:rPr>
              <a:t>上での</a:t>
            </a:r>
            <a:r>
              <a:rPr lang="en-US" altLang="ja-JP" sz="2400" dirty="0">
                <a:latin typeface="MS Gothic" panose="020B0609070205080204" pitchFamily="49" charset="-128"/>
                <a:ea typeface="MS Gothic" panose="020B0609070205080204" pitchFamily="49" charset="-128"/>
              </a:rPr>
              <a:t>ETL</a:t>
            </a:r>
            <a:r>
              <a:rPr lang="ja-JP" altLang="en-US" sz="2400">
                <a:latin typeface="MS Gothic" panose="020B0609070205080204" pitchFamily="49" charset="-128"/>
                <a:ea typeface="MS Gothic" panose="020B0609070205080204" pitchFamily="49" charset="-128"/>
              </a:rPr>
              <a:t>と</a:t>
            </a:r>
            <a:r>
              <a:rPr lang="en-US" altLang="ja-JP" sz="2400" dirty="0" err="1">
                <a:latin typeface="MS Gothic" panose="020B0609070205080204" pitchFamily="49" charset="-128"/>
                <a:ea typeface="MS Gothic" panose="020B0609070205080204" pitchFamily="49" charset="-128"/>
              </a:rPr>
              <a:t>ExTL</a:t>
            </a:r>
            <a:r>
              <a:rPr lang="ja-JP" altLang="en-US" sz="2400">
                <a:latin typeface="MS Gothic" panose="020B0609070205080204" pitchFamily="49" charset="-128"/>
                <a:ea typeface="MS Gothic" panose="020B0609070205080204" pitchFamily="49" charset="-128"/>
              </a:rPr>
              <a:t>の金銭的比較をした。</a:t>
            </a:r>
            <a:endParaRPr lang="en-US" altLang="ja-JP" sz="2400" dirty="0">
              <a:latin typeface="MS Gothic" panose="020B0609070205080204" pitchFamily="49" charset="-128"/>
              <a:ea typeface="MS Gothic" panose="020B0609070205080204" pitchFamily="49" charset="-128"/>
            </a:endParaRPr>
          </a:p>
          <a:p>
            <a:pPr marL="0" indent="0">
              <a:buNone/>
            </a:pPr>
            <a:r>
              <a:rPr lang="ja-JP" altLang="en-US" sz="2400">
                <a:latin typeface="MS Gothic" panose="020B0609070205080204" pitchFamily="49" charset="-128"/>
                <a:ea typeface="MS Gothic" panose="020B0609070205080204" pitchFamily="49" charset="-128"/>
              </a:rPr>
              <a:t>　一定数以上の並列解析をする場合、</a:t>
            </a:r>
            <a:r>
              <a:rPr lang="en-US" altLang="ja-JP" sz="2400" dirty="0" err="1">
                <a:latin typeface="MS Gothic" panose="020B0609070205080204" pitchFamily="49" charset="-128"/>
                <a:ea typeface="MS Gothic" panose="020B0609070205080204" pitchFamily="49" charset="-128"/>
              </a:rPr>
              <a:t>ExTL</a:t>
            </a:r>
            <a:r>
              <a:rPr lang="ja-JP" altLang="en-US" sz="2400">
                <a:latin typeface="MS Gothic" panose="020B0609070205080204" pitchFamily="49" charset="-128"/>
                <a:ea typeface="MS Gothic" panose="020B0609070205080204" pitchFamily="49" charset="-128"/>
              </a:rPr>
              <a:t>に明確な金銭的優位があるといえる。</a:t>
            </a:r>
            <a:endParaRPr lang="en-US" sz="2400" dirty="0">
              <a:latin typeface="MS Gothic" panose="020B0609070205080204" pitchFamily="49" charset="-128"/>
              <a:ea typeface="MS Gothic" panose="020B0609070205080204" pitchFamily="49" charset="-128"/>
            </a:endParaRPr>
          </a:p>
        </p:txBody>
      </p:sp>
      <p:pic>
        <p:nvPicPr>
          <p:cNvPr id="11" name="Picture 10">
            <a:extLst>
              <a:ext uri="{FF2B5EF4-FFF2-40B4-BE49-F238E27FC236}">
                <a16:creationId xmlns:a16="http://schemas.microsoft.com/office/drawing/2014/main" id="{A4D4BF47-8F77-194C-B8AC-48E4B9083F64}"/>
              </a:ext>
            </a:extLst>
          </p:cNvPr>
          <p:cNvPicPr>
            <a:picLocks noChangeAspect="1"/>
          </p:cNvPicPr>
          <p:nvPr/>
        </p:nvPicPr>
        <p:blipFill>
          <a:blip r:embed="rId2"/>
          <a:stretch>
            <a:fillRect/>
          </a:stretch>
        </p:blipFill>
        <p:spPr>
          <a:xfrm>
            <a:off x="470397" y="2755336"/>
            <a:ext cx="5778004" cy="3610743"/>
          </a:xfrm>
          <a:prstGeom prst="rect">
            <a:avLst/>
          </a:prstGeom>
        </p:spPr>
      </p:pic>
      <p:sp>
        <p:nvSpPr>
          <p:cNvPr id="12" name="Left Brace 11">
            <a:extLst>
              <a:ext uri="{FF2B5EF4-FFF2-40B4-BE49-F238E27FC236}">
                <a16:creationId xmlns:a16="http://schemas.microsoft.com/office/drawing/2014/main" id="{801997AF-D3DE-6441-B1DF-D071EF84750B}"/>
              </a:ext>
            </a:extLst>
          </p:cNvPr>
          <p:cNvSpPr/>
          <p:nvPr/>
        </p:nvSpPr>
        <p:spPr>
          <a:xfrm rot="5400000">
            <a:off x="1562582" y="3587509"/>
            <a:ext cx="567159" cy="1678330"/>
          </a:xfrm>
          <a:prstGeom prst="leftBrace">
            <a:avLst/>
          </a:prstGeom>
          <a:ln w="41275">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TextBox 12">
            <a:extLst>
              <a:ext uri="{FF2B5EF4-FFF2-40B4-BE49-F238E27FC236}">
                <a16:creationId xmlns:a16="http://schemas.microsoft.com/office/drawing/2014/main" id="{E102B901-86F1-814C-A3BC-AEF0E44D4F27}"/>
              </a:ext>
            </a:extLst>
          </p:cNvPr>
          <p:cNvSpPr txBox="1"/>
          <p:nvPr/>
        </p:nvSpPr>
        <p:spPr>
          <a:xfrm>
            <a:off x="891250" y="3149757"/>
            <a:ext cx="2071870" cy="830997"/>
          </a:xfrm>
          <a:prstGeom prst="rect">
            <a:avLst/>
          </a:prstGeom>
          <a:noFill/>
        </p:spPr>
        <p:txBody>
          <a:bodyPr wrap="square" rtlCol="0">
            <a:spAutoFit/>
          </a:bodyPr>
          <a:lstStyle/>
          <a:p>
            <a:r>
              <a:rPr lang="en-US" sz="1600" dirty="0" err="1"/>
              <a:t>Num</a:t>
            </a:r>
            <a:r>
              <a:rPr lang="en-US" sz="1600" dirty="0"/>
              <a:t> of concurrency where </a:t>
            </a:r>
            <a:r>
              <a:rPr lang="en-US" sz="1600" b="1" dirty="0"/>
              <a:t>plain ETL </a:t>
            </a:r>
            <a:r>
              <a:rPr lang="en-US" sz="1600" dirty="0"/>
              <a:t>has cost advantage</a:t>
            </a:r>
          </a:p>
        </p:txBody>
      </p:sp>
      <p:sp>
        <p:nvSpPr>
          <p:cNvPr id="14" name="Left Brace 13">
            <a:extLst>
              <a:ext uri="{FF2B5EF4-FFF2-40B4-BE49-F238E27FC236}">
                <a16:creationId xmlns:a16="http://schemas.microsoft.com/office/drawing/2014/main" id="{16196609-8AD4-4547-97A9-E0D823936091}"/>
              </a:ext>
            </a:extLst>
          </p:cNvPr>
          <p:cNvSpPr/>
          <p:nvPr/>
        </p:nvSpPr>
        <p:spPr>
          <a:xfrm rot="5400000">
            <a:off x="4123802" y="2826797"/>
            <a:ext cx="567159" cy="3199758"/>
          </a:xfrm>
          <a:prstGeom prst="leftBrace">
            <a:avLst/>
          </a:prstGeom>
          <a:ln w="41275">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TextBox 14">
            <a:extLst>
              <a:ext uri="{FF2B5EF4-FFF2-40B4-BE49-F238E27FC236}">
                <a16:creationId xmlns:a16="http://schemas.microsoft.com/office/drawing/2014/main" id="{09449013-D3F6-A140-8440-72BE432774CA}"/>
              </a:ext>
            </a:extLst>
          </p:cNvPr>
          <p:cNvSpPr txBox="1"/>
          <p:nvPr/>
        </p:nvSpPr>
        <p:spPr>
          <a:xfrm>
            <a:off x="3396497" y="3554094"/>
            <a:ext cx="2506592" cy="338554"/>
          </a:xfrm>
          <a:prstGeom prst="rect">
            <a:avLst/>
          </a:prstGeom>
          <a:noFill/>
        </p:spPr>
        <p:txBody>
          <a:bodyPr wrap="square" rtlCol="0">
            <a:spAutoFit/>
          </a:bodyPr>
          <a:lstStyle/>
          <a:p>
            <a:r>
              <a:rPr lang="en-US" sz="1600" b="1" dirty="0" err="1"/>
              <a:t>ExTL</a:t>
            </a:r>
            <a:r>
              <a:rPr lang="en-US" sz="1600" dirty="0"/>
              <a:t> has cost advantage</a:t>
            </a:r>
          </a:p>
        </p:txBody>
      </p:sp>
      <p:pic>
        <p:nvPicPr>
          <p:cNvPr id="16" name="Picture 15">
            <a:extLst>
              <a:ext uri="{FF2B5EF4-FFF2-40B4-BE49-F238E27FC236}">
                <a16:creationId xmlns:a16="http://schemas.microsoft.com/office/drawing/2014/main" id="{001D3A52-8FBD-1D43-B7CE-F0A9D7D13B89}"/>
              </a:ext>
            </a:extLst>
          </p:cNvPr>
          <p:cNvPicPr>
            <a:picLocks noChangeAspect="1"/>
          </p:cNvPicPr>
          <p:nvPr/>
        </p:nvPicPr>
        <p:blipFill>
          <a:blip r:embed="rId3"/>
          <a:stretch>
            <a:fillRect/>
          </a:stretch>
        </p:blipFill>
        <p:spPr>
          <a:xfrm>
            <a:off x="6688923" y="2802885"/>
            <a:ext cx="2871055" cy="2044264"/>
          </a:xfrm>
          <a:prstGeom prst="rect">
            <a:avLst/>
          </a:prstGeom>
        </p:spPr>
      </p:pic>
      <p:sp>
        <p:nvSpPr>
          <p:cNvPr id="17" name="TextBox 16">
            <a:extLst>
              <a:ext uri="{FF2B5EF4-FFF2-40B4-BE49-F238E27FC236}">
                <a16:creationId xmlns:a16="http://schemas.microsoft.com/office/drawing/2014/main" id="{603A4413-ECAA-D34B-A24F-2DC4EC0E78A7}"/>
              </a:ext>
            </a:extLst>
          </p:cNvPr>
          <p:cNvSpPr txBox="1"/>
          <p:nvPr/>
        </p:nvSpPr>
        <p:spPr>
          <a:xfrm>
            <a:off x="6426456" y="5016482"/>
            <a:ext cx="3324232" cy="1477328"/>
          </a:xfrm>
          <a:prstGeom prst="rect">
            <a:avLst/>
          </a:prstGeom>
          <a:noFill/>
        </p:spPr>
        <p:txBody>
          <a:bodyPr wrap="square" rtlCol="0">
            <a:spAutoFit/>
          </a:bodyPr>
          <a:lstStyle/>
          <a:p>
            <a:r>
              <a:rPr lang="ja-JP" altLang="en-US"/>
              <a:t>計算に用いた各パラメータは、</a:t>
            </a:r>
            <a:endParaRPr lang="en-US" altLang="ja-JP" dirty="0"/>
          </a:p>
          <a:p>
            <a:r>
              <a:rPr lang="ja-JP" altLang="en-US"/>
              <a:t>以下の</a:t>
            </a:r>
            <a:r>
              <a:rPr lang="en-US" altLang="ja-JP" dirty="0"/>
              <a:t>GitHub</a:t>
            </a:r>
            <a:r>
              <a:rPr lang="ja-JP" altLang="en-US"/>
              <a:t>リポジトリに</a:t>
            </a:r>
            <a:endParaRPr lang="en-US" altLang="ja-JP" dirty="0"/>
          </a:p>
          <a:p>
            <a:r>
              <a:rPr lang="ja-JP" altLang="en-US"/>
              <a:t>配置してあるので、参照されたし。</a:t>
            </a:r>
            <a:endParaRPr lang="en-US" dirty="0"/>
          </a:p>
          <a:p>
            <a:r>
              <a:rPr lang="en-US" dirty="0">
                <a:hlinkClick r:id="rId4"/>
              </a:rPr>
              <a:t>https://github.com/hotsub/lab</a:t>
            </a:r>
            <a:endParaRPr lang="en-US" dirty="0"/>
          </a:p>
        </p:txBody>
      </p:sp>
    </p:spTree>
    <p:extLst>
      <p:ext uri="{BB962C8B-B14F-4D97-AF65-F5344CB8AC3E}">
        <p14:creationId xmlns:p14="http://schemas.microsoft.com/office/powerpoint/2010/main" val="4355731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662D4E-15EB-F14B-967F-9344A00880EE}"/>
              </a:ext>
            </a:extLst>
          </p:cNvPr>
          <p:cNvSpPr>
            <a:spLocks noGrp="1"/>
          </p:cNvSpPr>
          <p:nvPr>
            <p:ph type="title"/>
          </p:nvPr>
        </p:nvSpPr>
        <p:spPr>
          <a:xfrm>
            <a:off x="681037" y="494082"/>
            <a:ext cx="8543925" cy="584442"/>
          </a:xfrm>
        </p:spPr>
        <p:txBody>
          <a:bodyPr>
            <a:noAutofit/>
          </a:bodyPr>
          <a:lstStyle/>
          <a:p>
            <a:r>
              <a:rPr lang="en-US" altLang="ja-JP" sz="4800" b="1" dirty="0" err="1">
                <a:latin typeface="MS Gothic" panose="020B0609070205080204" pitchFamily="49" charset="-128"/>
                <a:ea typeface="MS Gothic" panose="020B0609070205080204" pitchFamily="49" charset="-128"/>
              </a:rPr>
              <a:t>hotsub</a:t>
            </a:r>
            <a:r>
              <a:rPr lang="ja-JP" altLang="en-US" sz="4800" b="1">
                <a:latin typeface="MS Gothic" panose="020B0609070205080204" pitchFamily="49" charset="-128"/>
                <a:ea typeface="MS Gothic" panose="020B0609070205080204" pitchFamily="49" charset="-128"/>
              </a:rPr>
              <a:t>の導入とサポート</a:t>
            </a:r>
            <a:endParaRPr lang="en-US" sz="4800" b="1" dirty="0">
              <a:latin typeface="MS Gothic" panose="020B0609070205080204" pitchFamily="49" charset="-128"/>
              <a:ea typeface="MS Gothic" panose="020B0609070205080204" pitchFamily="49" charset="-128"/>
            </a:endParaRPr>
          </a:p>
        </p:txBody>
      </p:sp>
      <p:sp>
        <p:nvSpPr>
          <p:cNvPr id="3" name="Content Placeholder 2">
            <a:extLst>
              <a:ext uri="{FF2B5EF4-FFF2-40B4-BE49-F238E27FC236}">
                <a16:creationId xmlns:a16="http://schemas.microsoft.com/office/drawing/2014/main" id="{94F396C2-BB2D-B94E-BD90-2D542F56F739}"/>
              </a:ext>
            </a:extLst>
          </p:cNvPr>
          <p:cNvSpPr>
            <a:spLocks noGrp="1"/>
          </p:cNvSpPr>
          <p:nvPr>
            <p:ph idx="1"/>
          </p:nvPr>
        </p:nvSpPr>
        <p:spPr>
          <a:xfrm>
            <a:off x="681038" y="1395044"/>
            <a:ext cx="8543925" cy="1500556"/>
          </a:xfrm>
        </p:spPr>
        <p:txBody>
          <a:bodyPr>
            <a:normAutofit fontScale="92500" lnSpcReduction="10000"/>
          </a:bodyPr>
          <a:lstStyle/>
          <a:p>
            <a:pPr marL="0" indent="0">
              <a:buNone/>
            </a:pPr>
            <a:r>
              <a:rPr lang="ja-JP" altLang="en-US" sz="1800">
                <a:latin typeface="MS Gothic" panose="020B0609070205080204" pitchFamily="49" charset="-128"/>
                <a:ea typeface="MS Gothic" panose="020B0609070205080204" pitchFamily="49" charset="-128"/>
              </a:rPr>
              <a:t>　国立がん研究センター がんゲノム情報管理センターでは、</a:t>
            </a:r>
            <a:r>
              <a:rPr lang="en-US" altLang="ja-JP" sz="1800" dirty="0" err="1">
                <a:latin typeface="MS Gothic" panose="020B0609070205080204" pitchFamily="49" charset="-128"/>
                <a:ea typeface="MS Gothic" panose="020B0609070205080204" pitchFamily="49" charset="-128"/>
              </a:rPr>
              <a:t>hotsub</a:t>
            </a:r>
            <a:r>
              <a:rPr lang="ja-JP" altLang="en-US" sz="1800">
                <a:latin typeface="MS Gothic" panose="020B0609070205080204" pitchFamily="49" charset="-128"/>
                <a:ea typeface="MS Gothic" panose="020B0609070205080204" pitchFamily="49" charset="-128"/>
              </a:rPr>
              <a:t>を用いたがんゲノムの解析パイプラインの実用を現在すすめており、</a:t>
            </a:r>
            <a:endParaRPr lang="en-US" altLang="ja-JP" sz="1800" dirty="0">
              <a:latin typeface="MS Gothic" panose="020B0609070205080204" pitchFamily="49" charset="-128"/>
              <a:ea typeface="MS Gothic" panose="020B0609070205080204" pitchFamily="49" charset="-128"/>
            </a:endParaRPr>
          </a:p>
          <a:p>
            <a:pPr marL="0" indent="0">
              <a:buNone/>
            </a:pPr>
            <a:r>
              <a:rPr lang="ja-JP" altLang="en-US" sz="1800">
                <a:latin typeface="MS Gothic" panose="020B0609070205080204" pitchFamily="49" charset="-128"/>
                <a:ea typeface="MS Gothic" panose="020B0609070205080204" pitchFamily="49" charset="-128"/>
              </a:rPr>
              <a:t>ポスター番号</a:t>
            </a:r>
            <a:r>
              <a:rPr lang="en-US" altLang="ja-JP" sz="1800" dirty="0">
                <a:latin typeface="MS Gothic" panose="020B0609070205080204" pitchFamily="49" charset="-128"/>
                <a:ea typeface="MS Gothic" panose="020B0609070205080204" pitchFamily="49" charset="-128"/>
              </a:rPr>
              <a:t> P-52 </a:t>
            </a:r>
            <a:r>
              <a:rPr lang="ja-JP" altLang="en-US" sz="1800">
                <a:latin typeface="MS Gothic" panose="020B0609070205080204" pitchFamily="49" charset="-128"/>
                <a:ea typeface="MS Gothic" panose="020B0609070205080204" pitchFamily="49" charset="-128"/>
              </a:rPr>
              <a:t>「</a:t>
            </a:r>
            <a:r>
              <a:rPr lang="en-US" sz="1800" dirty="0">
                <a:latin typeface="MS Gothic" panose="020B0609070205080204" pitchFamily="49" charset="-128"/>
                <a:ea typeface="MS Gothic" panose="020B0609070205080204" pitchFamily="49" charset="-128"/>
              </a:rPr>
              <a:t> Extraction Transformation Load (ETL) </a:t>
            </a:r>
            <a:r>
              <a:rPr lang="ja-JP" altLang="en-US" sz="1800">
                <a:latin typeface="MS Gothic" panose="020B0609070205080204" pitchFamily="49" charset="-128"/>
                <a:ea typeface="MS Gothic" panose="020B0609070205080204" pitchFamily="49" charset="-128"/>
              </a:rPr>
              <a:t>アプローチに基づくがんゲノム解析パイプラインの開発」</a:t>
            </a:r>
            <a:endParaRPr lang="en-US" altLang="ja-JP" sz="1800" dirty="0">
              <a:latin typeface="MS Gothic" panose="020B0609070205080204" pitchFamily="49" charset="-128"/>
              <a:ea typeface="MS Gothic" panose="020B0609070205080204" pitchFamily="49" charset="-128"/>
            </a:endParaRPr>
          </a:p>
          <a:p>
            <a:pPr marL="0" indent="0">
              <a:buNone/>
            </a:pPr>
            <a:r>
              <a:rPr lang="ja-JP" altLang="en-US" sz="1800">
                <a:latin typeface="MS Gothic" panose="020B0609070205080204" pitchFamily="49" charset="-128"/>
                <a:ea typeface="MS Gothic" panose="020B0609070205080204" pitchFamily="49" charset="-128"/>
              </a:rPr>
              <a:t>で詳しく紹介されています。</a:t>
            </a:r>
            <a:endParaRPr lang="en-US" sz="1800" dirty="0">
              <a:latin typeface="MS Gothic" panose="020B0609070205080204" pitchFamily="49" charset="-128"/>
              <a:ea typeface="MS Gothic" panose="020B0609070205080204" pitchFamily="49" charset="-128"/>
            </a:endParaRPr>
          </a:p>
        </p:txBody>
      </p:sp>
      <p:pic>
        <p:nvPicPr>
          <p:cNvPr id="6" name="Picture 5">
            <a:extLst>
              <a:ext uri="{FF2B5EF4-FFF2-40B4-BE49-F238E27FC236}">
                <a16:creationId xmlns:a16="http://schemas.microsoft.com/office/drawing/2014/main" id="{D2888C0C-E8FE-1345-AAC9-75A10E74DAC2}"/>
              </a:ext>
            </a:extLst>
          </p:cNvPr>
          <p:cNvPicPr>
            <a:picLocks noChangeAspect="1"/>
          </p:cNvPicPr>
          <p:nvPr/>
        </p:nvPicPr>
        <p:blipFill>
          <a:blip r:embed="rId2"/>
          <a:stretch>
            <a:fillRect/>
          </a:stretch>
        </p:blipFill>
        <p:spPr>
          <a:xfrm>
            <a:off x="503753" y="3736681"/>
            <a:ext cx="2013995" cy="2013995"/>
          </a:xfrm>
          <a:prstGeom prst="rect">
            <a:avLst/>
          </a:prstGeom>
        </p:spPr>
      </p:pic>
      <p:pic>
        <p:nvPicPr>
          <p:cNvPr id="8" name="Picture 7">
            <a:extLst>
              <a:ext uri="{FF2B5EF4-FFF2-40B4-BE49-F238E27FC236}">
                <a16:creationId xmlns:a16="http://schemas.microsoft.com/office/drawing/2014/main" id="{19CFF051-0AF1-2F4F-BBAA-0EC521162C01}"/>
              </a:ext>
            </a:extLst>
          </p:cNvPr>
          <p:cNvPicPr>
            <a:picLocks noChangeAspect="1"/>
          </p:cNvPicPr>
          <p:nvPr/>
        </p:nvPicPr>
        <p:blipFill>
          <a:blip r:embed="rId3"/>
          <a:stretch>
            <a:fillRect/>
          </a:stretch>
        </p:blipFill>
        <p:spPr>
          <a:xfrm>
            <a:off x="6148321" y="2696901"/>
            <a:ext cx="3076641" cy="3838639"/>
          </a:xfrm>
          <a:prstGeom prst="rect">
            <a:avLst/>
          </a:prstGeom>
        </p:spPr>
      </p:pic>
      <p:sp>
        <p:nvSpPr>
          <p:cNvPr id="9" name="Rectangle 8">
            <a:hlinkClick r:id="rId4"/>
            <a:extLst>
              <a:ext uri="{FF2B5EF4-FFF2-40B4-BE49-F238E27FC236}">
                <a16:creationId xmlns:a16="http://schemas.microsoft.com/office/drawing/2014/main" id="{169910B0-0CA2-3841-BA14-6043E7A1D52B}"/>
              </a:ext>
            </a:extLst>
          </p:cNvPr>
          <p:cNvSpPr/>
          <p:nvPr/>
        </p:nvSpPr>
        <p:spPr>
          <a:xfrm>
            <a:off x="2612402" y="4596843"/>
            <a:ext cx="3653949" cy="369332"/>
          </a:xfrm>
          <a:prstGeom prst="rect">
            <a:avLst/>
          </a:prstGeom>
        </p:spPr>
        <p:txBody>
          <a:bodyPr wrap="none">
            <a:spAutoFit/>
          </a:bodyPr>
          <a:lstStyle/>
          <a:p>
            <a:r>
              <a:rPr lang="en-US" b="1" u="sng" dirty="0">
                <a:solidFill>
                  <a:schemeClr val="accent1"/>
                </a:solidFill>
                <a:hlinkClick r:id="rId4">
                  <a:extLst>
                    <a:ext uri="{A12FA001-AC4F-418D-AE19-62706E023703}">
                      <ahyp:hlinkClr xmlns:ahyp="http://schemas.microsoft.com/office/drawing/2018/hyperlinkcolor" val="tx"/>
                    </a:ext>
                  </a:extLst>
                </a:hlinkClick>
              </a:rPr>
              <a:t>https://github.com/otiai10/</a:t>
            </a:r>
            <a:r>
              <a:rPr lang="en-US" b="1" u="sng" dirty="0" err="1">
                <a:solidFill>
                  <a:schemeClr val="accent1"/>
                </a:solidFill>
              </a:rPr>
              <a:t>hotsub</a:t>
            </a:r>
            <a:endParaRPr lang="en-US" b="1" u="sng" dirty="0">
              <a:solidFill>
                <a:schemeClr val="accent1"/>
              </a:solidFill>
            </a:endParaRPr>
          </a:p>
        </p:txBody>
      </p:sp>
      <p:sp>
        <p:nvSpPr>
          <p:cNvPr id="11" name="Content Placeholder 2">
            <a:extLst>
              <a:ext uri="{FF2B5EF4-FFF2-40B4-BE49-F238E27FC236}">
                <a16:creationId xmlns:a16="http://schemas.microsoft.com/office/drawing/2014/main" id="{ABF76DED-4BAE-7942-837B-D7EDF343140A}"/>
              </a:ext>
            </a:extLst>
          </p:cNvPr>
          <p:cNvSpPr txBox="1">
            <a:spLocks/>
          </p:cNvSpPr>
          <p:nvPr/>
        </p:nvSpPr>
        <p:spPr>
          <a:xfrm>
            <a:off x="681037" y="3019201"/>
            <a:ext cx="5372630" cy="934736"/>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ja-JP" altLang="en-US" sz="1800">
                <a:latin typeface="MS Gothic" panose="020B0609070205080204" pitchFamily="49" charset="-128"/>
                <a:ea typeface="MS Gothic" panose="020B0609070205080204" pitchFamily="49" charset="-128"/>
              </a:rPr>
              <a:t>　現在、</a:t>
            </a:r>
            <a:r>
              <a:rPr lang="en-US" altLang="ja-JP" sz="1800" dirty="0">
                <a:latin typeface="MS Gothic" panose="020B0609070205080204" pitchFamily="49" charset="-128"/>
                <a:ea typeface="MS Gothic" panose="020B0609070205080204" pitchFamily="49" charset="-128"/>
              </a:rPr>
              <a:t>version 0.9.0 </a:t>
            </a:r>
            <a:r>
              <a:rPr lang="ja-JP" altLang="en-US" sz="1800">
                <a:latin typeface="MS Gothic" panose="020B0609070205080204" pitchFamily="49" charset="-128"/>
                <a:ea typeface="MS Gothic" panose="020B0609070205080204" pitchFamily="49" charset="-128"/>
              </a:rPr>
              <a:t>が</a:t>
            </a:r>
            <a:r>
              <a:rPr lang="en-US" altLang="ja-JP" sz="1800" dirty="0">
                <a:latin typeface="MS Gothic" panose="020B0609070205080204" pitchFamily="49" charset="-128"/>
                <a:ea typeface="MS Gothic" panose="020B0609070205080204" pitchFamily="49" charset="-128"/>
              </a:rPr>
              <a:t> GitHub</a:t>
            </a:r>
            <a:r>
              <a:rPr lang="ja-JP" altLang="en-US" sz="1800">
                <a:latin typeface="MS Gothic" panose="020B0609070205080204" pitchFamily="49" charset="-128"/>
                <a:ea typeface="MS Gothic" panose="020B0609070205080204" pitchFamily="49" charset="-128"/>
              </a:rPr>
              <a:t> 上でダウンロード可能です。日本語での</a:t>
            </a:r>
            <a:r>
              <a:rPr lang="en-US" altLang="ja-JP" sz="1800" dirty="0">
                <a:latin typeface="MS Gothic" panose="020B0609070205080204" pitchFamily="49" charset="-128"/>
                <a:ea typeface="MS Gothic" panose="020B0609070205080204" pitchFamily="49" charset="-128"/>
              </a:rPr>
              <a:t>issue</a:t>
            </a:r>
            <a:r>
              <a:rPr lang="ja-JP" altLang="en-US" sz="1800">
                <a:latin typeface="MS Gothic" panose="020B0609070205080204" pitchFamily="49" charset="-128"/>
                <a:ea typeface="MS Gothic" panose="020B0609070205080204" pitchFamily="49" charset="-128"/>
              </a:rPr>
              <a:t>レポートも歓迎です。</a:t>
            </a:r>
            <a:endParaRPr lang="en-US" altLang="ja-JP" sz="1800" dirty="0">
              <a:latin typeface="MS Gothic" panose="020B0609070205080204" pitchFamily="49" charset="-128"/>
              <a:ea typeface="MS Gothic" panose="020B0609070205080204" pitchFamily="49" charset="-128"/>
            </a:endParaRPr>
          </a:p>
          <a:p>
            <a:pPr marL="0" indent="0">
              <a:buFont typeface="Arial" panose="020B0604020202020204" pitchFamily="34" charset="0"/>
              <a:buNone/>
            </a:pPr>
            <a:r>
              <a:rPr lang="ja-JP" altLang="en-US" sz="1800">
                <a:latin typeface="MS Gothic" panose="020B0609070205080204" pitchFamily="49" charset="-128"/>
                <a:ea typeface="MS Gothic" panose="020B0609070205080204" pitchFamily="49" charset="-128"/>
              </a:rPr>
              <a:t>　</a:t>
            </a:r>
            <a:endParaRPr lang="en-US" sz="1800" dirty="0">
              <a:latin typeface="MS Gothic" panose="020B0609070205080204" pitchFamily="49" charset="-128"/>
              <a:ea typeface="MS Gothic" panose="020B0609070205080204" pitchFamily="49" charset="-128"/>
            </a:endParaRPr>
          </a:p>
        </p:txBody>
      </p:sp>
      <p:pic>
        <p:nvPicPr>
          <p:cNvPr id="7" name="Picture 6">
            <a:extLst>
              <a:ext uri="{FF2B5EF4-FFF2-40B4-BE49-F238E27FC236}">
                <a16:creationId xmlns:a16="http://schemas.microsoft.com/office/drawing/2014/main" id="{C92C1FCD-DE13-E148-B4A4-7E06B8E6D8B2}"/>
              </a:ext>
            </a:extLst>
          </p:cNvPr>
          <p:cNvPicPr>
            <a:picLocks noChangeAspect="1"/>
          </p:cNvPicPr>
          <p:nvPr/>
        </p:nvPicPr>
        <p:blipFill>
          <a:blip r:embed="rId5"/>
          <a:stretch>
            <a:fillRect/>
          </a:stretch>
        </p:blipFill>
        <p:spPr>
          <a:xfrm>
            <a:off x="4885268" y="5365401"/>
            <a:ext cx="1168400" cy="1168400"/>
          </a:xfrm>
          <a:prstGeom prst="rect">
            <a:avLst/>
          </a:prstGeom>
        </p:spPr>
      </p:pic>
      <p:sp>
        <p:nvSpPr>
          <p:cNvPr id="12" name="TextBox 11">
            <a:extLst>
              <a:ext uri="{FF2B5EF4-FFF2-40B4-BE49-F238E27FC236}">
                <a16:creationId xmlns:a16="http://schemas.microsoft.com/office/drawing/2014/main" id="{CA90857B-9723-1949-9725-ED910D83CA89}"/>
              </a:ext>
            </a:extLst>
          </p:cNvPr>
          <p:cNvSpPr txBox="1"/>
          <p:nvPr/>
        </p:nvSpPr>
        <p:spPr>
          <a:xfrm>
            <a:off x="2716281" y="5463908"/>
            <a:ext cx="2074334" cy="1077218"/>
          </a:xfrm>
          <a:prstGeom prst="rect">
            <a:avLst/>
          </a:prstGeom>
          <a:noFill/>
        </p:spPr>
        <p:txBody>
          <a:bodyPr wrap="square" rtlCol="0">
            <a:spAutoFit/>
          </a:bodyPr>
          <a:lstStyle/>
          <a:p>
            <a:pPr algn="r"/>
            <a:r>
              <a:rPr lang="ja-JP" altLang="en-US" sz="1600" b="1"/>
              <a:t>サポートします！</a:t>
            </a:r>
            <a:endParaRPr lang="en-US" altLang="ja-JP" sz="1600" b="1" dirty="0"/>
          </a:p>
          <a:p>
            <a:pPr algn="r"/>
            <a:endParaRPr lang="en-US" sz="1600" b="1" dirty="0"/>
          </a:p>
          <a:p>
            <a:pPr algn="r"/>
            <a:r>
              <a:rPr lang="en-US" sz="1600" b="1" dirty="0"/>
              <a:t>otiai10@gmail.com</a:t>
            </a:r>
          </a:p>
          <a:p>
            <a:pPr algn="r"/>
            <a:r>
              <a:rPr lang="en-US" sz="1600" b="1" dirty="0" err="1"/>
              <a:t>hiochiai@ncc.go.jp</a:t>
            </a:r>
            <a:endParaRPr lang="en-US" sz="1600" b="1" dirty="0"/>
          </a:p>
        </p:txBody>
      </p:sp>
    </p:spTree>
    <p:extLst>
      <p:ext uri="{BB962C8B-B14F-4D97-AF65-F5344CB8AC3E}">
        <p14:creationId xmlns:p14="http://schemas.microsoft.com/office/powerpoint/2010/main" val="6726481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662D4E-15EB-F14B-967F-9344A00880EE}"/>
              </a:ext>
            </a:extLst>
          </p:cNvPr>
          <p:cNvSpPr>
            <a:spLocks noGrp="1"/>
          </p:cNvSpPr>
          <p:nvPr>
            <p:ph type="title"/>
          </p:nvPr>
        </p:nvSpPr>
        <p:spPr>
          <a:xfrm>
            <a:off x="681037" y="393721"/>
            <a:ext cx="8543925" cy="584442"/>
          </a:xfrm>
        </p:spPr>
        <p:txBody>
          <a:bodyPr>
            <a:noAutofit/>
          </a:bodyPr>
          <a:lstStyle/>
          <a:p>
            <a:pPr marL="9525">
              <a:tabLst>
                <a:tab pos="8304213" algn="l"/>
              </a:tabLst>
            </a:pPr>
            <a:r>
              <a:rPr lang="ja-JP" altLang="en-US" sz="4800" b="1">
                <a:latin typeface="MS Gothic" panose="020B0609070205080204" pitchFamily="49" charset="-128"/>
                <a:ea typeface="MS Gothic" panose="020B0609070205080204" pitchFamily="49" charset="-128"/>
              </a:rPr>
              <a:t>背景</a:t>
            </a:r>
            <a:endParaRPr lang="en-US" sz="4800" b="1" dirty="0">
              <a:latin typeface="MS Gothic" panose="020B0609070205080204" pitchFamily="49" charset="-128"/>
              <a:ea typeface="MS Gothic" panose="020B0609070205080204" pitchFamily="49" charset="-128"/>
            </a:endParaRPr>
          </a:p>
        </p:txBody>
      </p:sp>
      <p:sp>
        <p:nvSpPr>
          <p:cNvPr id="3" name="Content Placeholder 2">
            <a:extLst>
              <a:ext uri="{FF2B5EF4-FFF2-40B4-BE49-F238E27FC236}">
                <a16:creationId xmlns:a16="http://schemas.microsoft.com/office/drawing/2014/main" id="{94F396C2-BB2D-B94E-BD90-2D542F56F739}"/>
              </a:ext>
            </a:extLst>
          </p:cNvPr>
          <p:cNvSpPr>
            <a:spLocks noGrp="1"/>
          </p:cNvSpPr>
          <p:nvPr>
            <p:ph idx="1"/>
          </p:nvPr>
        </p:nvSpPr>
        <p:spPr>
          <a:xfrm>
            <a:off x="681038" y="1170878"/>
            <a:ext cx="8543925" cy="5419493"/>
          </a:xfrm>
        </p:spPr>
        <p:txBody>
          <a:bodyPr>
            <a:normAutofit/>
          </a:bodyPr>
          <a:lstStyle/>
          <a:p>
            <a:pPr marL="0" indent="0">
              <a:buNone/>
            </a:pPr>
            <a:r>
              <a:rPr lang="ja-JP" altLang="en-US">
                <a:latin typeface="MS Gothic" panose="020B0609070205080204" pitchFamily="49" charset="-128"/>
                <a:ea typeface="MS Gothic" panose="020B0609070205080204" pitchFamily="49" charset="-128"/>
              </a:rPr>
              <a:t>　クラウドサービス（</a:t>
            </a:r>
            <a:r>
              <a:rPr lang="en-US" altLang="ja-JP" dirty="0" err="1">
                <a:latin typeface="MS Gothic" panose="020B0609070205080204" pitchFamily="49" charset="-128"/>
                <a:ea typeface="MS Gothic" panose="020B0609070205080204" pitchFamily="49" charset="-128"/>
              </a:rPr>
              <a:t>AWS,GCP,MicrosftAzure</a:t>
            </a:r>
            <a:r>
              <a:rPr lang="ja-JP" altLang="en-US">
                <a:latin typeface="MS Gothic" panose="020B0609070205080204" pitchFamily="49" charset="-128"/>
                <a:ea typeface="MS Gothic" panose="020B0609070205080204" pitchFamily="49" charset="-128"/>
              </a:rPr>
              <a:t>など）の発展に伴って、今までであればオンプレミス型の</a:t>
            </a:r>
            <a:r>
              <a:rPr lang="en-US" altLang="ja-JP" dirty="0">
                <a:latin typeface="MS Gothic" panose="020B0609070205080204" pitchFamily="49" charset="-128"/>
                <a:ea typeface="MS Gothic" panose="020B0609070205080204" pitchFamily="49" charset="-128"/>
              </a:rPr>
              <a:t>HPC</a:t>
            </a:r>
            <a:r>
              <a:rPr lang="ja-JP" altLang="en-US">
                <a:latin typeface="MS Gothic" panose="020B0609070205080204" pitchFamily="49" charset="-128"/>
                <a:ea typeface="MS Gothic" panose="020B0609070205080204" pitchFamily="49" charset="-128"/>
              </a:rPr>
              <a:t>上で実行されていたゲノム解析の多くが、いまやクラウド環境上で実行されている。</a:t>
            </a:r>
            <a:endParaRPr lang="en-US" altLang="ja-JP" dirty="0">
              <a:latin typeface="MS Gothic" panose="020B0609070205080204" pitchFamily="49" charset="-128"/>
              <a:ea typeface="MS Gothic" panose="020B0609070205080204" pitchFamily="49" charset="-128"/>
            </a:endParaRPr>
          </a:p>
          <a:p>
            <a:pPr marL="0" indent="0">
              <a:buNone/>
            </a:pPr>
            <a:endParaRPr lang="en-US" altLang="ja-JP" sz="800" dirty="0">
              <a:latin typeface="MS Gothic" panose="020B0609070205080204" pitchFamily="49" charset="-128"/>
              <a:ea typeface="MS Gothic" panose="020B0609070205080204" pitchFamily="49" charset="-128"/>
            </a:endParaRPr>
          </a:p>
          <a:p>
            <a:pPr marL="0" indent="0">
              <a:buNone/>
            </a:pPr>
            <a:r>
              <a:rPr lang="ja-JP" altLang="en-US">
                <a:latin typeface="MS Gothic" panose="020B0609070205080204" pitchFamily="49" charset="-128"/>
                <a:ea typeface="MS Gothic" panose="020B0609070205080204" pitchFamily="49" charset="-128"/>
              </a:rPr>
              <a:t>　しかしながら、クラウド上で用いられる解析手法は、オンプレミス型</a:t>
            </a:r>
            <a:r>
              <a:rPr lang="en-US" altLang="ja-JP" dirty="0">
                <a:latin typeface="MS Gothic" panose="020B0609070205080204" pitchFamily="49" charset="-128"/>
                <a:ea typeface="MS Gothic" panose="020B0609070205080204" pitchFamily="49" charset="-128"/>
              </a:rPr>
              <a:t>HPC</a:t>
            </a:r>
            <a:r>
              <a:rPr lang="ja-JP" altLang="en-US">
                <a:latin typeface="MS Gothic" panose="020B0609070205080204" pitchFamily="49" charset="-128"/>
                <a:ea typeface="MS Gothic" panose="020B0609070205080204" pitchFamily="49" charset="-128"/>
              </a:rPr>
              <a:t>環境を模して、巨大なクラスタを恒常的に構築する手法が多いのが現状である。</a:t>
            </a:r>
            <a:endParaRPr lang="en-US" altLang="ja-JP" dirty="0">
              <a:latin typeface="MS Gothic" panose="020B0609070205080204" pitchFamily="49" charset="-128"/>
              <a:ea typeface="MS Gothic" panose="020B0609070205080204" pitchFamily="49" charset="-128"/>
            </a:endParaRPr>
          </a:p>
          <a:p>
            <a:pPr marL="0" indent="0">
              <a:buNone/>
            </a:pPr>
            <a:endParaRPr lang="en-US" altLang="ja-JP" sz="800" dirty="0">
              <a:latin typeface="MS Gothic" panose="020B0609070205080204" pitchFamily="49" charset="-128"/>
              <a:ea typeface="MS Gothic" panose="020B0609070205080204" pitchFamily="49" charset="-128"/>
            </a:endParaRPr>
          </a:p>
          <a:p>
            <a:pPr marL="0" indent="0">
              <a:buNone/>
            </a:pPr>
            <a:r>
              <a:rPr lang="ja-JP" altLang="en-US">
                <a:latin typeface="MS Gothic" panose="020B0609070205080204" pitchFamily="49" charset="-128"/>
                <a:ea typeface="MS Gothic" panose="020B0609070205080204" pitchFamily="49" charset="-128"/>
              </a:rPr>
              <a:t>　ここでは、クラウド環境の特徴を活かしたデータ解析モデル「</a:t>
            </a:r>
            <a:r>
              <a:rPr lang="en-US" altLang="ja-JP" dirty="0">
                <a:latin typeface="MS Gothic" panose="020B0609070205080204" pitchFamily="49" charset="-128"/>
                <a:ea typeface="MS Gothic" panose="020B0609070205080204" pitchFamily="49" charset="-128"/>
              </a:rPr>
              <a:t>ETL</a:t>
            </a:r>
            <a:r>
              <a:rPr lang="ja-JP" altLang="en-US">
                <a:latin typeface="MS Gothic" panose="020B0609070205080204" pitchFamily="49" charset="-128"/>
                <a:ea typeface="MS Gothic" panose="020B0609070205080204" pitchFamily="49" charset="-128"/>
              </a:rPr>
              <a:t>」の紹介し、「</a:t>
            </a:r>
            <a:r>
              <a:rPr lang="en-US" altLang="ja-JP" dirty="0">
                <a:latin typeface="MS Gothic" panose="020B0609070205080204" pitchFamily="49" charset="-128"/>
                <a:ea typeface="MS Gothic" panose="020B0609070205080204" pitchFamily="49" charset="-128"/>
              </a:rPr>
              <a:t>ETL</a:t>
            </a:r>
            <a:r>
              <a:rPr lang="ja-JP" altLang="en-US">
                <a:latin typeface="MS Gothic" panose="020B0609070205080204" pitchFamily="49" charset="-128"/>
                <a:ea typeface="MS Gothic" panose="020B0609070205080204" pitchFamily="49" charset="-128"/>
              </a:rPr>
              <a:t>」をよりゲノム解析に最適化させた「</a:t>
            </a:r>
            <a:r>
              <a:rPr lang="en-US" altLang="ja-JP" dirty="0" err="1">
                <a:latin typeface="MS Gothic" panose="020B0609070205080204" pitchFamily="49" charset="-128"/>
                <a:ea typeface="MS Gothic" panose="020B0609070205080204" pitchFamily="49" charset="-128"/>
              </a:rPr>
              <a:t>ExTL</a:t>
            </a:r>
            <a:r>
              <a:rPr lang="ja-JP" altLang="en-US">
                <a:latin typeface="MS Gothic" panose="020B0609070205080204" pitchFamily="49" charset="-128"/>
                <a:ea typeface="MS Gothic" panose="020B0609070205080204" pitchFamily="49" charset="-128"/>
              </a:rPr>
              <a:t>」の提案と、その実装エンジン「</a:t>
            </a:r>
            <a:r>
              <a:rPr lang="en-US" altLang="ja-JP" dirty="0" err="1">
                <a:latin typeface="MS Gothic" panose="020B0609070205080204" pitchFamily="49" charset="-128"/>
                <a:ea typeface="MS Gothic" panose="020B0609070205080204" pitchFamily="49" charset="-128"/>
              </a:rPr>
              <a:t>hotsub</a:t>
            </a:r>
            <a:r>
              <a:rPr lang="ja-JP" altLang="en-US">
                <a:latin typeface="MS Gothic" panose="020B0609070205080204" pitchFamily="49" charset="-128"/>
                <a:ea typeface="MS Gothic" panose="020B0609070205080204" pitchFamily="49" charset="-128"/>
              </a:rPr>
              <a:t>」を紹介する。</a:t>
            </a:r>
            <a:endParaRPr lang="en-US" dirty="0">
              <a:latin typeface="MS Gothic" panose="020B0609070205080204" pitchFamily="49" charset="-128"/>
              <a:ea typeface="MS Gothic" panose="020B0609070205080204" pitchFamily="49" charset="-128"/>
            </a:endParaRPr>
          </a:p>
        </p:txBody>
      </p:sp>
    </p:spTree>
    <p:extLst>
      <p:ext uri="{BB962C8B-B14F-4D97-AF65-F5344CB8AC3E}">
        <p14:creationId xmlns:p14="http://schemas.microsoft.com/office/powerpoint/2010/main" val="31693623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662D4E-15EB-F14B-967F-9344A00880EE}"/>
              </a:ext>
            </a:extLst>
          </p:cNvPr>
          <p:cNvSpPr>
            <a:spLocks noGrp="1"/>
          </p:cNvSpPr>
          <p:nvPr>
            <p:ph type="title"/>
          </p:nvPr>
        </p:nvSpPr>
        <p:spPr>
          <a:xfrm>
            <a:off x="681037" y="494082"/>
            <a:ext cx="8543925" cy="584442"/>
          </a:xfrm>
        </p:spPr>
        <p:txBody>
          <a:bodyPr>
            <a:noAutofit/>
          </a:bodyPr>
          <a:lstStyle/>
          <a:p>
            <a:r>
              <a:rPr lang="ja-JP" altLang="en-US" sz="4800" b="1">
                <a:latin typeface="MS Gothic" panose="020B0609070205080204" pitchFamily="49" charset="-128"/>
                <a:ea typeface="MS Gothic" panose="020B0609070205080204" pitchFamily="49" charset="-128"/>
              </a:rPr>
              <a:t>従来の</a:t>
            </a:r>
            <a:r>
              <a:rPr lang="en-US" altLang="ja-JP" sz="4800" b="1" dirty="0">
                <a:latin typeface="MS Gothic" panose="020B0609070205080204" pitchFamily="49" charset="-128"/>
                <a:ea typeface="MS Gothic" panose="020B0609070205080204" pitchFamily="49" charset="-128"/>
              </a:rPr>
              <a:t>HPC</a:t>
            </a:r>
            <a:r>
              <a:rPr lang="ja-JP" altLang="en-US" sz="4800" b="1">
                <a:latin typeface="MS Gothic" panose="020B0609070205080204" pitchFamily="49" charset="-128"/>
                <a:ea typeface="MS Gothic" panose="020B0609070205080204" pitchFamily="49" charset="-128"/>
              </a:rPr>
              <a:t>クラスタ型解析</a:t>
            </a:r>
            <a:endParaRPr lang="en-US" sz="4800" b="1" dirty="0">
              <a:latin typeface="MS Gothic" panose="020B0609070205080204" pitchFamily="49" charset="-128"/>
              <a:ea typeface="MS Gothic" panose="020B0609070205080204" pitchFamily="49" charset="-128"/>
            </a:endParaRPr>
          </a:p>
        </p:txBody>
      </p:sp>
      <p:sp>
        <p:nvSpPr>
          <p:cNvPr id="3" name="Content Placeholder 2">
            <a:extLst>
              <a:ext uri="{FF2B5EF4-FFF2-40B4-BE49-F238E27FC236}">
                <a16:creationId xmlns:a16="http://schemas.microsoft.com/office/drawing/2014/main" id="{94F396C2-BB2D-B94E-BD90-2D542F56F739}"/>
              </a:ext>
            </a:extLst>
          </p:cNvPr>
          <p:cNvSpPr>
            <a:spLocks noGrp="1"/>
          </p:cNvSpPr>
          <p:nvPr>
            <p:ph idx="1"/>
          </p:nvPr>
        </p:nvSpPr>
        <p:spPr>
          <a:xfrm>
            <a:off x="681038" y="1395044"/>
            <a:ext cx="8543925" cy="1718545"/>
          </a:xfrm>
        </p:spPr>
        <p:txBody>
          <a:bodyPr>
            <a:noAutofit/>
          </a:bodyPr>
          <a:lstStyle/>
          <a:p>
            <a:pPr marL="0" indent="0">
              <a:buNone/>
            </a:pPr>
            <a:r>
              <a:rPr lang="ja-JP" altLang="en-US">
                <a:latin typeface="MS Gothic" panose="020B0609070205080204" pitchFamily="49" charset="-128"/>
                <a:ea typeface="MS Gothic" panose="020B0609070205080204" pitchFamily="49" charset="-128"/>
              </a:rPr>
              <a:t>　クラウドサービス上で解析をクラスタを構築するためのミドルウェアは、すでにいくつか公開されている（</a:t>
            </a:r>
            <a:r>
              <a:rPr lang="en-US" dirty="0">
                <a:latin typeface="MS Gothic" panose="020B0609070205080204" pitchFamily="49" charset="-128"/>
                <a:ea typeface="MS Gothic" panose="020B0609070205080204" pitchFamily="49" charset="-128"/>
              </a:rPr>
              <a:t>Galaxy, </a:t>
            </a:r>
            <a:r>
              <a:rPr lang="en-US" dirty="0" err="1">
                <a:latin typeface="MS Gothic" panose="020B0609070205080204" pitchFamily="49" charset="-128"/>
                <a:ea typeface="MS Gothic" panose="020B0609070205080204" pitchFamily="49" charset="-128"/>
              </a:rPr>
              <a:t>ElastiCluster</a:t>
            </a:r>
            <a:r>
              <a:rPr lang="en-US" dirty="0">
                <a:latin typeface="MS Gothic" panose="020B0609070205080204" pitchFamily="49" charset="-128"/>
                <a:ea typeface="MS Gothic" panose="020B0609070205080204" pitchFamily="49" charset="-128"/>
              </a:rPr>
              <a:t>, CFN-Cluster, </a:t>
            </a:r>
            <a:r>
              <a:rPr lang="ja-JP" altLang="en-US">
                <a:latin typeface="MS Gothic" panose="020B0609070205080204" pitchFamily="49" charset="-128"/>
                <a:ea typeface="MS Gothic" panose="020B0609070205080204" pitchFamily="49" charset="-128"/>
              </a:rPr>
              <a:t>など</a:t>
            </a:r>
            <a:r>
              <a:rPr lang="en-US" dirty="0">
                <a:latin typeface="MS Gothic" panose="020B0609070205080204" pitchFamily="49" charset="-128"/>
                <a:ea typeface="MS Gothic" panose="020B0609070205080204" pitchFamily="49" charset="-128"/>
              </a:rPr>
              <a:t>）。</a:t>
            </a:r>
            <a:r>
              <a:rPr lang="ja-JP" altLang="en-US">
                <a:latin typeface="MS Gothic" panose="020B0609070205080204" pitchFamily="49" charset="-128"/>
                <a:ea typeface="MS Gothic" panose="020B0609070205080204" pitchFamily="49" charset="-128"/>
              </a:rPr>
              <a:t>ジョブ管理クラスタを構築するモデルは、従来のジョブ送信インターフェースに即しており、理解しやすい。</a:t>
            </a:r>
            <a:endParaRPr lang="en-US" dirty="0">
              <a:latin typeface="MS Gothic" panose="020B0609070205080204" pitchFamily="49" charset="-128"/>
              <a:ea typeface="MS Gothic" panose="020B0609070205080204" pitchFamily="49" charset="-128"/>
            </a:endParaRPr>
          </a:p>
        </p:txBody>
      </p:sp>
      <p:pic>
        <p:nvPicPr>
          <p:cNvPr id="5" name="Picture 4">
            <a:extLst>
              <a:ext uri="{FF2B5EF4-FFF2-40B4-BE49-F238E27FC236}">
                <a16:creationId xmlns:a16="http://schemas.microsoft.com/office/drawing/2014/main" id="{936D0C31-7BCF-D545-BF55-49D284F4BED4}"/>
              </a:ext>
            </a:extLst>
          </p:cNvPr>
          <p:cNvPicPr>
            <a:picLocks noChangeAspect="1"/>
          </p:cNvPicPr>
          <p:nvPr/>
        </p:nvPicPr>
        <p:blipFill>
          <a:blip r:embed="rId2"/>
          <a:stretch>
            <a:fillRect/>
          </a:stretch>
        </p:blipFill>
        <p:spPr>
          <a:xfrm>
            <a:off x="681037" y="4367265"/>
            <a:ext cx="4622091" cy="1796572"/>
          </a:xfrm>
          <a:prstGeom prst="rect">
            <a:avLst/>
          </a:prstGeom>
        </p:spPr>
      </p:pic>
      <p:sp>
        <p:nvSpPr>
          <p:cNvPr id="6" name="Content Placeholder 2">
            <a:extLst>
              <a:ext uri="{FF2B5EF4-FFF2-40B4-BE49-F238E27FC236}">
                <a16:creationId xmlns:a16="http://schemas.microsoft.com/office/drawing/2014/main" id="{36932A13-B118-6947-9E4D-68829A78F61F}"/>
              </a:ext>
            </a:extLst>
          </p:cNvPr>
          <p:cNvSpPr txBox="1">
            <a:spLocks/>
          </p:cNvSpPr>
          <p:nvPr/>
        </p:nvSpPr>
        <p:spPr>
          <a:xfrm>
            <a:off x="681037" y="5809199"/>
            <a:ext cx="8543925" cy="70927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 </a:t>
            </a:r>
          </a:p>
        </p:txBody>
      </p:sp>
      <p:sp>
        <p:nvSpPr>
          <p:cNvPr id="8" name="Content Placeholder 2">
            <a:extLst>
              <a:ext uri="{FF2B5EF4-FFF2-40B4-BE49-F238E27FC236}">
                <a16:creationId xmlns:a16="http://schemas.microsoft.com/office/drawing/2014/main" id="{E2CADEF7-4DBE-3146-956A-78CE6A7C14C9}"/>
              </a:ext>
            </a:extLst>
          </p:cNvPr>
          <p:cNvSpPr txBox="1">
            <a:spLocks/>
          </p:cNvSpPr>
          <p:nvPr/>
        </p:nvSpPr>
        <p:spPr>
          <a:xfrm>
            <a:off x="5771212" y="3810001"/>
            <a:ext cx="3453749" cy="284544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ja-JP" altLang="en-US">
                <a:latin typeface="MS Gothic" panose="020B0609070205080204" pitchFamily="49" charset="-128"/>
                <a:ea typeface="MS Gothic" panose="020B0609070205080204" pitchFamily="49" charset="-128"/>
              </a:rPr>
              <a:t>　しかしながら、ジョブ管理用</a:t>
            </a:r>
            <a:r>
              <a:rPr lang="en-US" altLang="ja-JP" dirty="0">
                <a:latin typeface="MS Gothic" panose="020B0609070205080204" pitchFamily="49" charset="-128"/>
                <a:ea typeface="MS Gothic" panose="020B0609070205080204" pitchFamily="49" charset="-128"/>
              </a:rPr>
              <a:t>VM</a:t>
            </a:r>
            <a:r>
              <a:rPr lang="ja-JP" altLang="en-US">
                <a:latin typeface="MS Gothic" panose="020B0609070205080204" pitchFamily="49" charset="-128"/>
                <a:ea typeface="MS Gothic" panose="020B0609070205080204" pitchFamily="49" charset="-128"/>
              </a:rPr>
              <a:t>を常駐させる必要があり、クラウド上で構築するメリットを活かしきれていない。</a:t>
            </a:r>
            <a:endParaRPr lang="en-US" dirty="0">
              <a:latin typeface="MS Gothic" panose="020B0609070205080204" pitchFamily="49" charset="-128"/>
              <a:ea typeface="MS Gothic" panose="020B0609070205080204" pitchFamily="49" charset="-128"/>
            </a:endParaRPr>
          </a:p>
        </p:txBody>
      </p:sp>
    </p:spTree>
    <p:extLst>
      <p:ext uri="{BB962C8B-B14F-4D97-AF65-F5344CB8AC3E}">
        <p14:creationId xmlns:p14="http://schemas.microsoft.com/office/powerpoint/2010/main" val="37690201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662D4E-15EB-F14B-967F-9344A00880EE}"/>
              </a:ext>
            </a:extLst>
          </p:cNvPr>
          <p:cNvSpPr>
            <a:spLocks noGrp="1"/>
          </p:cNvSpPr>
          <p:nvPr>
            <p:ph type="title"/>
          </p:nvPr>
        </p:nvSpPr>
        <p:spPr>
          <a:xfrm>
            <a:off x="681037" y="494082"/>
            <a:ext cx="8543925" cy="584442"/>
          </a:xfrm>
        </p:spPr>
        <p:txBody>
          <a:bodyPr>
            <a:noAutofit/>
          </a:bodyPr>
          <a:lstStyle/>
          <a:p>
            <a:r>
              <a:rPr lang="ja-JP" altLang="en-US" sz="4800" b="1">
                <a:latin typeface="MS Gothic" panose="020B0609070205080204" pitchFamily="49" charset="-128"/>
                <a:ea typeface="MS Gothic" panose="020B0609070205080204" pitchFamily="49" charset="-128"/>
              </a:rPr>
              <a:t>オンデマンド</a:t>
            </a:r>
            <a:r>
              <a:rPr lang="en-US" sz="4800" b="1" dirty="0">
                <a:latin typeface="MS Gothic" panose="020B0609070205080204" pitchFamily="49" charset="-128"/>
                <a:ea typeface="MS Gothic" panose="020B0609070205080204" pitchFamily="49" charset="-128"/>
              </a:rPr>
              <a:t>ETL</a:t>
            </a:r>
            <a:r>
              <a:rPr lang="ja-JP" altLang="en-US" sz="4800" b="1">
                <a:latin typeface="MS Gothic" panose="020B0609070205080204" pitchFamily="49" charset="-128"/>
                <a:ea typeface="MS Gothic" panose="020B0609070205080204" pitchFamily="49" charset="-128"/>
              </a:rPr>
              <a:t>モデル</a:t>
            </a:r>
            <a:endParaRPr lang="en-US" sz="4800" b="1" dirty="0">
              <a:latin typeface="MS Gothic" panose="020B0609070205080204" pitchFamily="49" charset="-128"/>
              <a:ea typeface="MS Gothic" panose="020B0609070205080204" pitchFamily="49" charset="-128"/>
            </a:endParaRPr>
          </a:p>
        </p:txBody>
      </p:sp>
      <p:sp>
        <p:nvSpPr>
          <p:cNvPr id="3" name="Content Placeholder 2">
            <a:extLst>
              <a:ext uri="{FF2B5EF4-FFF2-40B4-BE49-F238E27FC236}">
                <a16:creationId xmlns:a16="http://schemas.microsoft.com/office/drawing/2014/main" id="{94F396C2-BB2D-B94E-BD90-2D542F56F739}"/>
              </a:ext>
            </a:extLst>
          </p:cNvPr>
          <p:cNvSpPr>
            <a:spLocks noGrp="1"/>
          </p:cNvSpPr>
          <p:nvPr>
            <p:ph idx="1"/>
          </p:nvPr>
        </p:nvSpPr>
        <p:spPr>
          <a:xfrm>
            <a:off x="681038" y="1395044"/>
            <a:ext cx="8543924" cy="890956"/>
          </a:xfrm>
        </p:spPr>
        <p:txBody>
          <a:bodyPr>
            <a:noAutofit/>
          </a:bodyPr>
          <a:lstStyle/>
          <a:p>
            <a:pPr marL="0" indent="0">
              <a:buNone/>
            </a:pPr>
            <a:r>
              <a:rPr lang="en-US" dirty="0">
                <a:latin typeface="MS Gothic" panose="020B0609070205080204" pitchFamily="49" charset="-128"/>
                <a:ea typeface="MS Gothic" panose="020B0609070205080204" pitchFamily="49" charset="-128"/>
              </a:rPr>
              <a:t>“ETL” (Extract, Transform, Load) </a:t>
            </a:r>
            <a:r>
              <a:rPr lang="ja-JP" altLang="en-US">
                <a:latin typeface="MS Gothic" panose="020B0609070205080204" pitchFamily="49" charset="-128"/>
                <a:ea typeface="MS Gothic" panose="020B0609070205080204" pitchFamily="49" charset="-128"/>
              </a:rPr>
              <a:t>とは、汎用的なデータ解析のモデルである。</a:t>
            </a:r>
            <a:endParaRPr lang="en-US" altLang="ja-JP" dirty="0">
              <a:latin typeface="MS Gothic" panose="020B0609070205080204" pitchFamily="49" charset="-128"/>
              <a:ea typeface="MS Gothic" panose="020B0609070205080204" pitchFamily="49" charset="-128"/>
            </a:endParaRPr>
          </a:p>
        </p:txBody>
      </p:sp>
      <p:pic>
        <p:nvPicPr>
          <p:cNvPr id="6" name="Picture 5">
            <a:extLst>
              <a:ext uri="{FF2B5EF4-FFF2-40B4-BE49-F238E27FC236}">
                <a16:creationId xmlns:a16="http://schemas.microsoft.com/office/drawing/2014/main" id="{6DE8CDC2-A81A-E741-9B8B-0E45818C55D8}"/>
              </a:ext>
            </a:extLst>
          </p:cNvPr>
          <p:cNvPicPr>
            <a:picLocks noChangeAspect="1"/>
          </p:cNvPicPr>
          <p:nvPr/>
        </p:nvPicPr>
        <p:blipFill>
          <a:blip r:embed="rId2"/>
          <a:stretch>
            <a:fillRect/>
          </a:stretch>
        </p:blipFill>
        <p:spPr>
          <a:xfrm>
            <a:off x="6237357" y="2016132"/>
            <a:ext cx="2779481" cy="586388"/>
          </a:xfrm>
          <a:prstGeom prst="rect">
            <a:avLst/>
          </a:prstGeom>
        </p:spPr>
      </p:pic>
      <p:pic>
        <p:nvPicPr>
          <p:cNvPr id="8" name="Picture 7">
            <a:extLst>
              <a:ext uri="{FF2B5EF4-FFF2-40B4-BE49-F238E27FC236}">
                <a16:creationId xmlns:a16="http://schemas.microsoft.com/office/drawing/2014/main" id="{3AF3FDBE-35DC-574D-8106-2283EC364B1C}"/>
              </a:ext>
            </a:extLst>
          </p:cNvPr>
          <p:cNvPicPr>
            <a:picLocks noChangeAspect="1"/>
          </p:cNvPicPr>
          <p:nvPr/>
        </p:nvPicPr>
        <p:blipFill>
          <a:blip r:embed="rId3"/>
          <a:stretch>
            <a:fillRect/>
          </a:stretch>
        </p:blipFill>
        <p:spPr>
          <a:xfrm>
            <a:off x="797409" y="4422143"/>
            <a:ext cx="3801467" cy="2068643"/>
          </a:xfrm>
          <a:prstGeom prst="rect">
            <a:avLst/>
          </a:prstGeom>
        </p:spPr>
      </p:pic>
      <p:sp>
        <p:nvSpPr>
          <p:cNvPr id="7" name="Content Placeholder 2">
            <a:extLst>
              <a:ext uri="{FF2B5EF4-FFF2-40B4-BE49-F238E27FC236}">
                <a16:creationId xmlns:a16="http://schemas.microsoft.com/office/drawing/2014/main" id="{FC44B32A-FD71-264F-8B4B-3255D4160017}"/>
              </a:ext>
            </a:extLst>
          </p:cNvPr>
          <p:cNvSpPr txBox="1">
            <a:spLocks/>
          </p:cNvSpPr>
          <p:nvPr/>
        </p:nvSpPr>
        <p:spPr>
          <a:xfrm>
            <a:off x="681037" y="2286000"/>
            <a:ext cx="8543925" cy="183629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ltLang="ja-JP" dirty="0">
                <a:latin typeface="MS Gothic" panose="020B0609070205080204" pitchFamily="49" charset="-128"/>
                <a:ea typeface="MS Gothic" panose="020B0609070205080204" pitchFamily="49" charset="-128"/>
              </a:rPr>
              <a:t>ETL</a:t>
            </a:r>
            <a:r>
              <a:rPr lang="ja-JP" altLang="en-US">
                <a:latin typeface="MS Gothic" panose="020B0609070205080204" pitchFamily="49" charset="-128"/>
                <a:ea typeface="MS Gothic" panose="020B0609070205080204" pitchFamily="49" charset="-128"/>
              </a:rPr>
              <a:t>では、入力データと計算</a:t>
            </a:r>
            <a:endParaRPr lang="en-US" altLang="ja-JP" dirty="0">
              <a:latin typeface="MS Gothic" panose="020B0609070205080204" pitchFamily="49" charset="-128"/>
              <a:ea typeface="MS Gothic" panose="020B0609070205080204" pitchFamily="49" charset="-128"/>
            </a:endParaRPr>
          </a:p>
          <a:p>
            <a:pPr marL="0" indent="0">
              <a:buFont typeface="Arial" panose="020B0604020202020204" pitchFamily="34" charset="0"/>
              <a:buNone/>
            </a:pPr>
            <a:r>
              <a:rPr lang="ja-JP" altLang="en-US">
                <a:latin typeface="MS Gothic" panose="020B0609070205080204" pitchFamily="49" charset="-128"/>
                <a:ea typeface="MS Gothic" panose="020B0609070205080204" pitchFamily="49" charset="-128"/>
              </a:rPr>
              <a:t>リソースが分離されており、入力データの調達・解析の実行・結果データの納品、逐次実行することにより、結果を得ることができる。</a:t>
            </a:r>
            <a:endParaRPr lang="en-US" altLang="ja-JP" dirty="0">
              <a:latin typeface="MS Gothic" panose="020B0609070205080204" pitchFamily="49" charset="-128"/>
              <a:ea typeface="MS Gothic" panose="020B0609070205080204" pitchFamily="49" charset="-128"/>
            </a:endParaRPr>
          </a:p>
        </p:txBody>
      </p:sp>
      <p:sp>
        <p:nvSpPr>
          <p:cNvPr id="9" name="Content Placeholder 2">
            <a:extLst>
              <a:ext uri="{FF2B5EF4-FFF2-40B4-BE49-F238E27FC236}">
                <a16:creationId xmlns:a16="http://schemas.microsoft.com/office/drawing/2014/main" id="{A5E12194-6371-A347-AD13-592316D9FE6A}"/>
              </a:ext>
            </a:extLst>
          </p:cNvPr>
          <p:cNvSpPr txBox="1">
            <a:spLocks/>
          </p:cNvSpPr>
          <p:nvPr/>
        </p:nvSpPr>
        <p:spPr>
          <a:xfrm>
            <a:off x="4751882" y="4237220"/>
            <a:ext cx="4676931" cy="225356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ltLang="ja-JP" dirty="0">
                <a:latin typeface="MS Gothic" panose="020B0609070205080204" pitchFamily="49" charset="-128"/>
                <a:ea typeface="MS Gothic" panose="020B0609070205080204" pitchFamily="49" charset="-128"/>
              </a:rPr>
              <a:t>ETL</a:t>
            </a:r>
            <a:r>
              <a:rPr lang="ja-JP" altLang="en-US">
                <a:latin typeface="MS Gothic" panose="020B0609070205080204" pitchFamily="49" charset="-128"/>
                <a:ea typeface="MS Gothic" panose="020B0609070205080204" pitchFamily="49" charset="-128"/>
              </a:rPr>
              <a:t>モデルは、あらかじめ</a:t>
            </a:r>
            <a:r>
              <a:rPr lang="en-US" altLang="ja-JP" dirty="0">
                <a:latin typeface="MS Gothic" panose="020B0609070205080204" pitchFamily="49" charset="-128"/>
                <a:ea typeface="MS Gothic" panose="020B0609070205080204" pitchFamily="49" charset="-128"/>
              </a:rPr>
              <a:t>VM</a:t>
            </a:r>
            <a:r>
              <a:rPr lang="ja-JP" altLang="en-US">
                <a:latin typeface="MS Gothic" panose="020B0609070205080204" pitchFamily="49" charset="-128"/>
                <a:ea typeface="MS Gothic" panose="020B0609070205080204" pitchFamily="49" charset="-128"/>
              </a:rPr>
              <a:t>を準備する必要が無いため、動的に</a:t>
            </a:r>
            <a:r>
              <a:rPr lang="en-US" altLang="ja-JP" dirty="0">
                <a:latin typeface="MS Gothic" panose="020B0609070205080204" pitchFamily="49" charset="-128"/>
                <a:ea typeface="MS Gothic" panose="020B0609070205080204" pitchFamily="49" charset="-128"/>
              </a:rPr>
              <a:t>VM</a:t>
            </a:r>
            <a:r>
              <a:rPr lang="ja-JP" altLang="en-US">
                <a:latin typeface="MS Gothic" panose="020B0609070205080204" pitchFamily="49" charset="-128"/>
                <a:ea typeface="MS Gothic" panose="020B0609070205080204" pitchFamily="49" charset="-128"/>
              </a:rPr>
              <a:t>を確保できるクラウド環境の特長を活かした一時的な解析の実行に適している。</a:t>
            </a:r>
            <a:endParaRPr lang="en-US" altLang="ja-JP" dirty="0">
              <a:latin typeface="MS Gothic" panose="020B0609070205080204" pitchFamily="49" charset="-128"/>
              <a:ea typeface="MS Gothic" panose="020B0609070205080204" pitchFamily="49" charset="-128"/>
            </a:endParaRPr>
          </a:p>
        </p:txBody>
      </p:sp>
    </p:spTree>
    <p:extLst>
      <p:ext uri="{BB962C8B-B14F-4D97-AF65-F5344CB8AC3E}">
        <p14:creationId xmlns:p14="http://schemas.microsoft.com/office/powerpoint/2010/main" val="36603864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662D4E-15EB-F14B-967F-9344A00880EE}"/>
              </a:ext>
            </a:extLst>
          </p:cNvPr>
          <p:cNvSpPr>
            <a:spLocks noGrp="1"/>
          </p:cNvSpPr>
          <p:nvPr>
            <p:ph type="title"/>
          </p:nvPr>
        </p:nvSpPr>
        <p:spPr>
          <a:xfrm>
            <a:off x="681037" y="494082"/>
            <a:ext cx="8543925" cy="584442"/>
          </a:xfrm>
        </p:spPr>
        <p:txBody>
          <a:bodyPr>
            <a:noAutofit/>
          </a:bodyPr>
          <a:lstStyle/>
          <a:p>
            <a:r>
              <a:rPr lang="en-US" altLang="ja-JP" sz="4800" b="1" dirty="0">
                <a:latin typeface="MS Gothic" panose="020B0609070205080204" pitchFamily="49" charset="-128"/>
                <a:ea typeface="MS Gothic" panose="020B0609070205080204" pitchFamily="49" charset="-128"/>
              </a:rPr>
              <a:t>ETL</a:t>
            </a:r>
            <a:r>
              <a:rPr lang="ja-JP" altLang="en-US" sz="4800" b="1">
                <a:latin typeface="MS Gothic" panose="020B0609070205080204" pitchFamily="49" charset="-128"/>
                <a:ea typeface="MS Gothic" panose="020B0609070205080204" pitchFamily="49" charset="-128"/>
              </a:rPr>
              <a:t>エンジン「</a:t>
            </a:r>
            <a:r>
              <a:rPr lang="en-US" altLang="ja-JP" sz="4800" b="1" dirty="0" err="1">
                <a:latin typeface="MS Gothic" panose="020B0609070205080204" pitchFamily="49" charset="-128"/>
                <a:ea typeface="MS Gothic" panose="020B0609070205080204" pitchFamily="49" charset="-128"/>
              </a:rPr>
              <a:t>hotsub</a:t>
            </a:r>
            <a:r>
              <a:rPr lang="ja-JP" altLang="en-US" sz="4800" b="1">
                <a:latin typeface="MS Gothic" panose="020B0609070205080204" pitchFamily="49" charset="-128"/>
                <a:ea typeface="MS Gothic" panose="020B0609070205080204" pitchFamily="49" charset="-128"/>
              </a:rPr>
              <a:t>」の紹介</a:t>
            </a:r>
            <a:endParaRPr lang="en-US" sz="4800" b="1" dirty="0">
              <a:latin typeface="MS Gothic" panose="020B0609070205080204" pitchFamily="49" charset="-128"/>
              <a:ea typeface="MS Gothic" panose="020B0609070205080204" pitchFamily="49" charset="-128"/>
            </a:endParaRPr>
          </a:p>
        </p:txBody>
      </p:sp>
      <p:sp>
        <p:nvSpPr>
          <p:cNvPr id="3" name="Content Placeholder 2">
            <a:extLst>
              <a:ext uri="{FF2B5EF4-FFF2-40B4-BE49-F238E27FC236}">
                <a16:creationId xmlns:a16="http://schemas.microsoft.com/office/drawing/2014/main" id="{94F396C2-BB2D-B94E-BD90-2D542F56F739}"/>
              </a:ext>
            </a:extLst>
          </p:cNvPr>
          <p:cNvSpPr>
            <a:spLocks noGrp="1"/>
          </p:cNvSpPr>
          <p:nvPr>
            <p:ph idx="1"/>
          </p:nvPr>
        </p:nvSpPr>
        <p:spPr>
          <a:xfrm>
            <a:off x="681038" y="1395043"/>
            <a:ext cx="8543924" cy="733651"/>
          </a:xfrm>
        </p:spPr>
        <p:txBody>
          <a:bodyPr>
            <a:noAutofit/>
          </a:bodyPr>
          <a:lstStyle/>
          <a:p>
            <a:pPr marL="0" indent="0">
              <a:buNone/>
            </a:pPr>
            <a:r>
              <a:rPr lang="ja-JP" altLang="en-US" sz="2000">
                <a:latin typeface="MS Gothic" panose="020B0609070205080204" pitchFamily="49" charset="-128"/>
                <a:ea typeface="MS Gothic" panose="020B0609070205080204" pitchFamily="49" charset="-128"/>
              </a:rPr>
              <a:t>　我々が実装した「</a:t>
            </a:r>
            <a:r>
              <a:rPr lang="en-US" altLang="ja-JP" sz="2000" dirty="0" err="1">
                <a:latin typeface="MS Gothic" panose="020B0609070205080204" pitchFamily="49" charset="-128"/>
                <a:ea typeface="MS Gothic" panose="020B0609070205080204" pitchFamily="49" charset="-128"/>
              </a:rPr>
              <a:t>hotsub</a:t>
            </a:r>
            <a:r>
              <a:rPr lang="ja-JP" altLang="en-US" sz="2000">
                <a:latin typeface="MS Gothic" panose="020B0609070205080204" pitchFamily="49" charset="-128"/>
                <a:ea typeface="MS Gothic" panose="020B0609070205080204" pitchFamily="49" charset="-128"/>
              </a:rPr>
              <a:t>」を用いると、事前に</a:t>
            </a:r>
            <a:r>
              <a:rPr lang="en-US" altLang="ja-JP" sz="2000" dirty="0">
                <a:latin typeface="MS Gothic" panose="020B0609070205080204" pitchFamily="49" charset="-128"/>
                <a:ea typeface="MS Gothic" panose="020B0609070205080204" pitchFamily="49" charset="-128"/>
              </a:rPr>
              <a:t>VM</a:t>
            </a:r>
            <a:r>
              <a:rPr lang="ja-JP" altLang="en-US" sz="2000">
                <a:latin typeface="MS Gothic" panose="020B0609070205080204" pitchFamily="49" charset="-128"/>
                <a:ea typeface="MS Gothic" panose="020B0609070205080204" pitchFamily="49" charset="-128"/>
              </a:rPr>
              <a:t>を準備することなく、</a:t>
            </a:r>
            <a:r>
              <a:rPr lang="en-US" altLang="ja-JP" sz="2000" dirty="0">
                <a:latin typeface="MS Gothic" panose="020B0609070205080204" pitchFamily="49" charset="-128"/>
                <a:ea typeface="MS Gothic" panose="020B0609070205080204" pitchFamily="49" charset="-128"/>
              </a:rPr>
              <a:t>ETL</a:t>
            </a:r>
            <a:r>
              <a:rPr lang="ja-JP" altLang="en-US" sz="2000">
                <a:latin typeface="MS Gothic" panose="020B0609070205080204" pitchFamily="49" charset="-128"/>
                <a:ea typeface="MS Gothic" panose="020B0609070205080204" pitchFamily="49" charset="-128"/>
              </a:rPr>
              <a:t>モデルを用いた解析の実行が可能である。</a:t>
            </a:r>
            <a:endParaRPr lang="en-US" altLang="ja-JP" sz="2000" dirty="0">
              <a:latin typeface="MS Gothic" panose="020B0609070205080204" pitchFamily="49" charset="-128"/>
              <a:ea typeface="MS Gothic" panose="020B0609070205080204" pitchFamily="49" charset="-128"/>
            </a:endParaRPr>
          </a:p>
        </p:txBody>
      </p:sp>
      <p:sp>
        <p:nvSpPr>
          <p:cNvPr id="10" name="Content Placeholder 2">
            <a:extLst>
              <a:ext uri="{FF2B5EF4-FFF2-40B4-BE49-F238E27FC236}">
                <a16:creationId xmlns:a16="http://schemas.microsoft.com/office/drawing/2014/main" id="{8B9CB97E-A7C4-E74A-9ECC-C8D307E48009}"/>
              </a:ext>
            </a:extLst>
          </p:cNvPr>
          <p:cNvSpPr txBox="1">
            <a:spLocks/>
          </p:cNvSpPr>
          <p:nvPr/>
        </p:nvSpPr>
        <p:spPr>
          <a:xfrm>
            <a:off x="681037" y="2111761"/>
            <a:ext cx="8543925" cy="1948792"/>
          </a:xfrm>
          <a:prstGeom prst="rect">
            <a:avLst/>
          </a:prstGeom>
          <a:solidFill>
            <a:schemeClr val="tx1">
              <a:lumMod val="85000"/>
              <a:lumOff val="15000"/>
            </a:schemeClr>
          </a:solidFill>
        </p:spPr>
        <p:txBody>
          <a:bodyPr vert="horz" lIns="288000" tIns="288000" rIns="288000" bIns="28800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ja-JP" sz="1600" dirty="0">
                <a:solidFill>
                  <a:schemeClr val="bg1"/>
                </a:solidFill>
                <a:latin typeface="Monaco" pitchFamily="2" charset="0"/>
                <a:ea typeface="MS Gothic" panose="020B0609070205080204" pitchFamily="49" charset="-128"/>
              </a:rPr>
              <a:t>$ </a:t>
            </a:r>
            <a:r>
              <a:rPr lang="en-US" altLang="ja-JP" sz="1600" dirty="0" err="1">
                <a:solidFill>
                  <a:schemeClr val="bg1"/>
                </a:solidFill>
                <a:latin typeface="Monaco" pitchFamily="2" charset="0"/>
                <a:ea typeface="MS Gothic" panose="020B0609070205080204" pitchFamily="49" charset="-128"/>
              </a:rPr>
              <a:t>hotsub</a:t>
            </a:r>
            <a:r>
              <a:rPr lang="en-US" altLang="ja-JP" sz="1600" dirty="0">
                <a:solidFill>
                  <a:schemeClr val="bg1"/>
                </a:solidFill>
                <a:latin typeface="Monaco" pitchFamily="2" charset="0"/>
                <a:ea typeface="MS Gothic" panose="020B0609070205080204" pitchFamily="49" charset="-128"/>
              </a:rPr>
              <a:t> run --script bwa-</a:t>
            </a:r>
            <a:r>
              <a:rPr lang="en-US" altLang="ja-JP" sz="1600" dirty="0" err="1">
                <a:solidFill>
                  <a:schemeClr val="bg1"/>
                </a:solidFill>
                <a:latin typeface="Monaco" pitchFamily="2" charset="0"/>
                <a:ea typeface="MS Gothic" panose="020B0609070205080204" pitchFamily="49" charset="-128"/>
              </a:rPr>
              <a:t>align.sh</a:t>
            </a:r>
            <a:r>
              <a:rPr lang="en-US" altLang="ja-JP" sz="1600" dirty="0">
                <a:solidFill>
                  <a:schemeClr val="bg1"/>
                </a:solidFill>
                <a:latin typeface="Monaco" pitchFamily="2" charset="0"/>
                <a:ea typeface="MS Gothic" panose="020B0609070205080204" pitchFamily="49" charset="-128"/>
              </a:rPr>
              <a:t> --tasks my-</a:t>
            </a:r>
            <a:r>
              <a:rPr lang="en-US" altLang="ja-JP" sz="1600" dirty="0" err="1">
                <a:solidFill>
                  <a:schemeClr val="bg1"/>
                </a:solidFill>
                <a:latin typeface="Monaco" pitchFamily="2" charset="0"/>
                <a:ea typeface="MS Gothic" panose="020B0609070205080204" pitchFamily="49" charset="-128"/>
              </a:rPr>
              <a:t>samples.csv</a:t>
            </a:r>
            <a:r>
              <a:rPr lang="en-US" altLang="ja-JP" sz="1600" dirty="0">
                <a:solidFill>
                  <a:schemeClr val="bg1"/>
                </a:solidFill>
                <a:latin typeface="Monaco" pitchFamily="2" charset="0"/>
                <a:ea typeface="MS Gothic" panose="020B0609070205080204" pitchFamily="49" charset="-128"/>
              </a:rPr>
              <a:t> </a:t>
            </a:r>
          </a:p>
        </p:txBody>
      </p:sp>
      <p:sp>
        <p:nvSpPr>
          <p:cNvPr id="5" name="Left Brace 4">
            <a:extLst>
              <a:ext uri="{FF2B5EF4-FFF2-40B4-BE49-F238E27FC236}">
                <a16:creationId xmlns:a16="http://schemas.microsoft.com/office/drawing/2014/main" id="{AA4C759A-BA20-344C-968D-178187AEB3BA}"/>
              </a:ext>
            </a:extLst>
          </p:cNvPr>
          <p:cNvSpPr/>
          <p:nvPr/>
        </p:nvSpPr>
        <p:spPr>
          <a:xfrm rot="16200000">
            <a:off x="3634917" y="1594440"/>
            <a:ext cx="384040" cy="2573869"/>
          </a:xfrm>
          <a:prstGeom prst="leftBrace">
            <a:avLst/>
          </a:prstGeom>
          <a:ln w="22225">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Left Brace 7">
            <a:extLst>
              <a:ext uri="{FF2B5EF4-FFF2-40B4-BE49-F238E27FC236}">
                <a16:creationId xmlns:a16="http://schemas.microsoft.com/office/drawing/2014/main" id="{B19E88ED-9375-204D-96F8-BB22D4D2355B}"/>
              </a:ext>
            </a:extLst>
          </p:cNvPr>
          <p:cNvSpPr/>
          <p:nvPr/>
        </p:nvSpPr>
        <p:spPr>
          <a:xfrm rot="16200000">
            <a:off x="6445851" y="1594440"/>
            <a:ext cx="384040" cy="2573869"/>
          </a:xfrm>
          <a:prstGeom prst="leftBrace">
            <a:avLst/>
          </a:prstGeom>
          <a:ln w="22225">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TextBox 5">
            <a:extLst>
              <a:ext uri="{FF2B5EF4-FFF2-40B4-BE49-F238E27FC236}">
                <a16:creationId xmlns:a16="http://schemas.microsoft.com/office/drawing/2014/main" id="{63EEBA11-6516-CC4A-B827-3751D34948F3}"/>
              </a:ext>
            </a:extLst>
          </p:cNvPr>
          <p:cNvSpPr txBox="1"/>
          <p:nvPr/>
        </p:nvSpPr>
        <p:spPr>
          <a:xfrm>
            <a:off x="2540004" y="3106446"/>
            <a:ext cx="2556932" cy="954107"/>
          </a:xfrm>
          <a:prstGeom prst="rect">
            <a:avLst/>
          </a:prstGeom>
          <a:noFill/>
        </p:spPr>
        <p:txBody>
          <a:bodyPr wrap="square" rtlCol="0">
            <a:spAutoFit/>
          </a:bodyPr>
          <a:lstStyle/>
          <a:p>
            <a:r>
              <a:rPr lang="en-US" altLang="ja-JP" sz="1400" dirty="0">
                <a:solidFill>
                  <a:schemeClr val="accent2"/>
                </a:solidFill>
              </a:rPr>
              <a:t>①</a:t>
            </a:r>
            <a:r>
              <a:rPr lang="ja-JP" altLang="en-US" sz="1400">
                <a:solidFill>
                  <a:schemeClr val="accent2"/>
                </a:solidFill>
              </a:rPr>
              <a:t> </a:t>
            </a:r>
            <a:r>
              <a:rPr lang="en-US" altLang="ja-JP" sz="1400" dirty="0">
                <a:solidFill>
                  <a:schemeClr val="accent2"/>
                </a:solidFill>
              </a:rPr>
              <a:t>script</a:t>
            </a:r>
            <a:r>
              <a:rPr lang="ja-JP" altLang="en-US" sz="1400">
                <a:solidFill>
                  <a:schemeClr val="accent2"/>
                </a:solidFill>
              </a:rPr>
              <a:t>の指定</a:t>
            </a:r>
            <a:endParaRPr lang="en-US" altLang="ja-JP" sz="1400" dirty="0">
              <a:solidFill>
                <a:schemeClr val="accent2"/>
              </a:solidFill>
            </a:endParaRPr>
          </a:p>
          <a:p>
            <a:r>
              <a:rPr lang="ja-JP" altLang="en-US" sz="1400">
                <a:solidFill>
                  <a:schemeClr val="accent2"/>
                </a:solidFill>
              </a:rPr>
              <a:t>実行したい解析を</a:t>
            </a:r>
            <a:endParaRPr lang="en-US" altLang="ja-JP" sz="1400" dirty="0">
              <a:solidFill>
                <a:schemeClr val="accent2"/>
              </a:solidFill>
            </a:endParaRPr>
          </a:p>
          <a:p>
            <a:r>
              <a:rPr lang="ja-JP" altLang="en-US" sz="1400">
                <a:solidFill>
                  <a:schemeClr val="accent2"/>
                </a:solidFill>
              </a:rPr>
              <a:t>シェルスクリプトに記述したもの</a:t>
            </a:r>
            <a:endParaRPr lang="en-US" sz="1400" dirty="0">
              <a:solidFill>
                <a:schemeClr val="accent2"/>
              </a:solidFill>
            </a:endParaRPr>
          </a:p>
        </p:txBody>
      </p:sp>
      <p:sp>
        <p:nvSpPr>
          <p:cNvPr id="11" name="TextBox 10">
            <a:extLst>
              <a:ext uri="{FF2B5EF4-FFF2-40B4-BE49-F238E27FC236}">
                <a16:creationId xmlns:a16="http://schemas.microsoft.com/office/drawing/2014/main" id="{E3C6FBE5-D6B9-F842-A4A8-CF10F21B63E2}"/>
              </a:ext>
            </a:extLst>
          </p:cNvPr>
          <p:cNvSpPr txBox="1"/>
          <p:nvPr/>
        </p:nvSpPr>
        <p:spPr>
          <a:xfrm>
            <a:off x="5367873" y="3114910"/>
            <a:ext cx="2556932" cy="738664"/>
          </a:xfrm>
          <a:prstGeom prst="rect">
            <a:avLst/>
          </a:prstGeom>
          <a:noFill/>
        </p:spPr>
        <p:txBody>
          <a:bodyPr wrap="square" rtlCol="0">
            <a:spAutoFit/>
          </a:bodyPr>
          <a:lstStyle/>
          <a:p>
            <a:r>
              <a:rPr lang="ja-JP" altLang="en-US" sz="1400">
                <a:solidFill>
                  <a:schemeClr val="accent2"/>
                </a:solidFill>
              </a:rPr>
              <a:t>② 入力サンプルの指定サンプルが保存されている場所を羅列した</a:t>
            </a:r>
            <a:r>
              <a:rPr lang="en-US" altLang="ja-JP" sz="1400" dirty="0">
                <a:solidFill>
                  <a:schemeClr val="accent2"/>
                </a:solidFill>
              </a:rPr>
              <a:t>CSV</a:t>
            </a:r>
          </a:p>
        </p:txBody>
      </p:sp>
      <p:sp>
        <p:nvSpPr>
          <p:cNvPr id="12" name="Content Placeholder 2">
            <a:extLst>
              <a:ext uri="{FF2B5EF4-FFF2-40B4-BE49-F238E27FC236}">
                <a16:creationId xmlns:a16="http://schemas.microsoft.com/office/drawing/2014/main" id="{179690C8-6C5A-534F-B367-0F994C3C88F5}"/>
              </a:ext>
            </a:extLst>
          </p:cNvPr>
          <p:cNvSpPr txBox="1">
            <a:spLocks/>
          </p:cNvSpPr>
          <p:nvPr/>
        </p:nvSpPr>
        <p:spPr>
          <a:xfrm>
            <a:off x="681037" y="5024819"/>
            <a:ext cx="8543924" cy="167231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ja-JP" altLang="en-US" sz="2400">
                <a:latin typeface="MS Gothic" panose="020B0609070205080204" pitchFamily="49" charset="-128"/>
                <a:ea typeface="MS Gothic" panose="020B0609070205080204" pitchFamily="49" charset="-128"/>
              </a:rPr>
              <a:t>　</a:t>
            </a:r>
            <a:endParaRPr lang="en-US" altLang="ja-JP" sz="2400" dirty="0">
              <a:latin typeface="MS Gothic" panose="020B0609070205080204" pitchFamily="49" charset="-128"/>
              <a:ea typeface="MS Gothic" panose="020B0609070205080204" pitchFamily="49" charset="-128"/>
            </a:endParaRPr>
          </a:p>
        </p:txBody>
      </p:sp>
      <p:sp>
        <p:nvSpPr>
          <p:cNvPr id="14" name="Content Placeholder 2">
            <a:extLst>
              <a:ext uri="{FF2B5EF4-FFF2-40B4-BE49-F238E27FC236}">
                <a16:creationId xmlns:a16="http://schemas.microsoft.com/office/drawing/2014/main" id="{9AE988D2-E40D-9B4A-B13B-0ACBFA2F8AE0}"/>
              </a:ext>
            </a:extLst>
          </p:cNvPr>
          <p:cNvSpPr txBox="1">
            <a:spLocks/>
          </p:cNvSpPr>
          <p:nvPr/>
        </p:nvSpPr>
        <p:spPr>
          <a:xfrm>
            <a:off x="681037" y="4245880"/>
            <a:ext cx="8543924" cy="186705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ja-JP" altLang="en-US" sz="1600">
                <a:latin typeface="MS Gothic" panose="020B0609070205080204" pitchFamily="49" charset="-128"/>
                <a:ea typeface="MS Gothic" panose="020B0609070205080204" pitchFamily="49" charset="-128"/>
              </a:rPr>
              <a:t>上記の例では、以下のことが逐次的に行われる。</a:t>
            </a:r>
            <a:endParaRPr lang="en-US" altLang="ja-JP" sz="1600" dirty="0">
              <a:latin typeface="MS Gothic" panose="020B0609070205080204" pitchFamily="49" charset="-128"/>
              <a:ea typeface="MS Gothic" panose="020B0609070205080204" pitchFamily="49" charset="-128"/>
            </a:endParaRPr>
          </a:p>
          <a:p>
            <a:pPr marL="457200" indent="-457200">
              <a:buFont typeface="Arial" panose="020B0604020202020204" pitchFamily="34" charset="0"/>
              <a:buAutoNum type="arabicPeriod"/>
            </a:pPr>
            <a:r>
              <a:rPr lang="ja-JP" altLang="en-US" sz="1600">
                <a:latin typeface="MS Gothic" panose="020B0609070205080204" pitchFamily="49" charset="-128"/>
                <a:ea typeface="MS Gothic" panose="020B0609070205080204" pitchFamily="49" charset="-128"/>
              </a:rPr>
              <a:t>クラウド（デフォルトでは</a:t>
            </a:r>
            <a:r>
              <a:rPr lang="en-US" altLang="ja-JP" sz="1600" dirty="0">
                <a:latin typeface="MS Gothic" panose="020B0609070205080204" pitchFamily="49" charset="-128"/>
                <a:ea typeface="MS Gothic" panose="020B0609070205080204" pitchFamily="49" charset="-128"/>
              </a:rPr>
              <a:t>AWS</a:t>
            </a:r>
            <a:r>
              <a:rPr lang="ja-JP" altLang="en-US" sz="1600">
                <a:latin typeface="MS Gothic" panose="020B0609070205080204" pitchFamily="49" charset="-128"/>
                <a:ea typeface="MS Gothic" panose="020B0609070205080204" pitchFamily="49" charset="-128"/>
              </a:rPr>
              <a:t>）上で、</a:t>
            </a:r>
            <a:r>
              <a:rPr lang="en-US" altLang="ja-JP" sz="1600" dirty="0" err="1">
                <a:latin typeface="MS Gothic" panose="020B0609070205080204" pitchFamily="49" charset="-128"/>
                <a:ea typeface="MS Gothic" panose="020B0609070205080204" pitchFamily="49" charset="-128"/>
              </a:rPr>
              <a:t>SecurityGroup</a:t>
            </a:r>
            <a:r>
              <a:rPr lang="ja-JP" altLang="en-US" sz="1600">
                <a:latin typeface="MS Gothic" panose="020B0609070205080204" pitchFamily="49" charset="-128"/>
                <a:ea typeface="MS Gothic" panose="020B0609070205080204" pitchFamily="49" charset="-128"/>
              </a:rPr>
              <a:t>の作成。</a:t>
            </a:r>
            <a:endParaRPr lang="en-US" altLang="ja-JP" sz="1600" dirty="0">
              <a:latin typeface="MS Gothic" panose="020B0609070205080204" pitchFamily="49" charset="-128"/>
              <a:ea typeface="MS Gothic" panose="020B0609070205080204" pitchFamily="49" charset="-128"/>
            </a:endParaRPr>
          </a:p>
          <a:p>
            <a:pPr marL="457200" indent="-457200">
              <a:buFont typeface="Arial" panose="020B0604020202020204" pitchFamily="34" charset="0"/>
              <a:buAutoNum type="arabicPeriod"/>
            </a:pPr>
            <a:r>
              <a:rPr lang="en-US" altLang="ja-JP" sz="1600" dirty="0">
                <a:latin typeface="MS Gothic" panose="020B0609070205080204" pitchFamily="49" charset="-128"/>
                <a:ea typeface="MS Gothic" panose="020B0609070205080204" pitchFamily="49" charset="-128"/>
              </a:rPr>
              <a:t>CSV</a:t>
            </a:r>
            <a:r>
              <a:rPr lang="ja-JP" altLang="en-US" sz="1600">
                <a:latin typeface="MS Gothic" panose="020B0609070205080204" pitchFamily="49" charset="-128"/>
                <a:ea typeface="MS Gothic" panose="020B0609070205080204" pitchFamily="49" charset="-128"/>
              </a:rPr>
              <a:t>ファイルのサンプル数にしたがって計算用インスタンスの作成。</a:t>
            </a:r>
            <a:endParaRPr lang="en-US" altLang="ja-JP" sz="1600" dirty="0">
              <a:latin typeface="MS Gothic" panose="020B0609070205080204" pitchFamily="49" charset="-128"/>
              <a:ea typeface="MS Gothic" panose="020B0609070205080204" pitchFamily="49" charset="-128"/>
            </a:endParaRPr>
          </a:p>
          <a:p>
            <a:pPr marL="457200" indent="-457200">
              <a:buFont typeface="Arial" panose="020B0604020202020204" pitchFamily="34" charset="0"/>
              <a:buAutoNum type="arabicPeriod"/>
            </a:pPr>
            <a:r>
              <a:rPr lang="ja-JP" altLang="en-US" sz="1600">
                <a:latin typeface="MS Gothic" panose="020B0609070205080204" pitchFamily="49" charset="-128"/>
                <a:ea typeface="MS Gothic" panose="020B0609070205080204" pitchFamily="49" charset="-128"/>
              </a:rPr>
              <a:t>入力サンプルとリファレンスを</a:t>
            </a:r>
            <a:r>
              <a:rPr lang="en-US" altLang="ja-JP" sz="1600" dirty="0">
                <a:latin typeface="MS Gothic" panose="020B0609070205080204" pitchFamily="49" charset="-128"/>
                <a:ea typeface="MS Gothic" panose="020B0609070205080204" pitchFamily="49" charset="-128"/>
              </a:rPr>
              <a:t>S3</a:t>
            </a:r>
            <a:r>
              <a:rPr lang="ja-JP" altLang="en-US" sz="1600">
                <a:latin typeface="MS Gothic" panose="020B0609070205080204" pitchFamily="49" charset="-128"/>
                <a:ea typeface="MS Gothic" panose="020B0609070205080204" pitchFamily="49" charset="-128"/>
              </a:rPr>
              <a:t>からダウンロード</a:t>
            </a:r>
            <a:endParaRPr lang="en-US" altLang="ja-JP" sz="1600" dirty="0">
              <a:latin typeface="MS Gothic" panose="020B0609070205080204" pitchFamily="49" charset="-128"/>
              <a:ea typeface="MS Gothic" panose="020B0609070205080204" pitchFamily="49" charset="-128"/>
            </a:endParaRPr>
          </a:p>
          <a:p>
            <a:pPr marL="457200" indent="-457200">
              <a:buFont typeface="Arial" panose="020B0604020202020204" pitchFamily="34" charset="0"/>
              <a:buAutoNum type="arabicPeriod"/>
            </a:pPr>
            <a:r>
              <a:rPr lang="en-US" altLang="ja-JP" sz="1600" dirty="0">
                <a:latin typeface="MS Gothic" panose="020B0609070205080204" pitchFamily="49" charset="-128"/>
                <a:ea typeface="MS Gothic" panose="020B0609070205080204" pitchFamily="49" charset="-128"/>
              </a:rPr>
              <a:t>BWA alignment</a:t>
            </a:r>
            <a:r>
              <a:rPr lang="ja-JP" altLang="en-US" sz="1600">
                <a:latin typeface="MS Gothic" panose="020B0609070205080204" pitchFamily="49" charset="-128"/>
                <a:ea typeface="MS Gothic" panose="020B0609070205080204" pitchFamily="49" charset="-128"/>
              </a:rPr>
              <a:t>の実行</a:t>
            </a:r>
            <a:endParaRPr lang="en-US" altLang="ja-JP" sz="1600" dirty="0">
              <a:latin typeface="MS Gothic" panose="020B0609070205080204" pitchFamily="49" charset="-128"/>
              <a:ea typeface="MS Gothic" panose="020B0609070205080204" pitchFamily="49" charset="-128"/>
            </a:endParaRPr>
          </a:p>
          <a:p>
            <a:pPr marL="457200" indent="-457200">
              <a:buFont typeface="Arial" panose="020B0604020202020204" pitchFamily="34" charset="0"/>
              <a:buAutoNum type="arabicPeriod"/>
            </a:pPr>
            <a:r>
              <a:rPr lang="ja-JP" altLang="en-US" sz="1600">
                <a:latin typeface="MS Gothic" panose="020B0609070205080204" pitchFamily="49" charset="-128"/>
                <a:ea typeface="MS Gothic" panose="020B0609070205080204" pitchFamily="49" charset="-128"/>
              </a:rPr>
              <a:t>結果ファイルを</a:t>
            </a:r>
            <a:r>
              <a:rPr lang="en-US" altLang="ja-JP" sz="1600" dirty="0">
                <a:latin typeface="MS Gothic" panose="020B0609070205080204" pitchFamily="49" charset="-128"/>
                <a:ea typeface="MS Gothic" panose="020B0609070205080204" pitchFamily="49" charset="-128"/>
              </a:rPr>
              <a:t>S3</a:t>
            </a:r>
            <a:r>
              <a:rPr lang="ja-JP" altLang="en-US" sz="1600">
                <a:latin typeface="MS Gothic" panose="020B0609070205080204" pitchFamily="49" charset="-128"/>
                <a:ea typeface="MS Gothic" panose="020B0609070205080204" pitchFamily="49" charset="-128"/>
              </a:rPr>
              <a:t>へアップロード</a:t>
            </a:r>
            <a:endParaRPr lang="en-US" altLang="ja-JP" sz="1600" dirty="0">
              <a:latin typeface="MS Gothic" panose="020B0609070205080204" pitchFamily="49" charset="-128"/>
              <a:ea typeface="MS Gothic" panose="020B0609070205080204" pitchFamily="49" charset="-128"/>
            </a:endParaRPr>
          </a:p>
          <a:p>
            <a:pPr marL="457200" indent="-457200">
              <a:buFont typeface="Arial" panose="020B0604020202020204" pitchFamily="34" charset="0"/>
              <a:buAutoNum type="arabicPeriod"/>
            </a:pPr>
            <a:r>
              <a:rPr lang="ja-JP" altLang="en-US" sz="1600">
                <a:latin typeface="MS Gothic" panose="020B0609070205080204" pitchFamily="49" charset="-128"/>
                <a:ea typeface="MS Gothic" panose="020B0609070205080204" pitchFamily="49" charset="-128"/>
              </a:rPr>
              <a:t>計算用インスタンスの廃棄</a:t>
            </a:r>
            <a:endParaRPr lang="en-US" altLang="ja-JP" sz="1600" dirty="0">
              <a:latin typeface="MS Gothic" panose="020B0609070205080204" pitchFamily="49" charset="-128"/>
              <a:ea typeface="MS Gothic" panose="020B0609070205080204" pitchFamily="49" charset="-128"/>
            </a:endParaRPr>
          </a:p>
        </p:txBody>
      </p:sp>
    </p:spTree>
    <p:extLst>
      <p:ext uri="{BB962C8B-B14F-4D97-AF65-F5344CB8AC3E}">
        <p14:creationId xmlns:p14="http://schemas.microsoft.com/office/powerpoint/2010/main" val="21955795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27464B44-FE49-1844-BED1-B03AFB881190}"/>
              </a:ext>
            </a:extLst>
          </p:cNvPr>
          <p:cNvPicPr>
            <a:picLocks noChangeAspect="1"/>
          </p:cNvPicPr>
          <p:nvPr/>
        </p:nvPicPr>
        <p:blipFill>
          <a:blip r:embed="rId2"/>
          <a:stretch>
            <a:fillRect/>
          </a:stretch>
        </p:blipFill>
        <p:spPr>
          <a:xfrm>
            <a:off x="782636" y="3427002"/>
            <a:ext cx="1625389" cy="1276973"/>
          </a:xfrm>
          <a:prstGeom prst="rect">
            <a:avLst/>
          </a:prstGeom>
        </p:spPr>
      </p:pic>
      <p:pic>
        <p:nvPicPr>
          <p:cNvPr id="16" name="Picture 15">
            <a:extLst>
              <a:ext uri="{FF2B5EF4-FFF2-40B4-BE49-F238E27FC236}">
                <a16:creationId xmlns:a16="http://schemas.microsoft.com/office/drawing/2014/main" id="{51097503-80DC-5743-8DAD-31680F275ABC}"/>
              </a:ext>
            </a:extLst>
          </p:cNvPr>
          <p:cNvPicPr>
            <a:picLocks noChangeAspect="1"/>
          </p:cNvPicPr>
          <p:nvPr/>
        </p:nvPicPr>
        <p:blipFill>
          <a:blip r:embed="rId3"/>
          <a:stretch>
            <a:fillRect/>
          </a:stretch>
        </p:blipFill>
        <p:spPr>
          <a:xfrm>
            <a:off x="4222376" y="3461264"/>
            <a:ext cx="1583892" cy="1244370"/>
          </a:xfrm>
          <a:prstGeom prst="rect">
            <a:avLst/>
          </a:prstGeom>
        </p:spPr>
      </p:pic>
      <p:pic>
        <p:nvPicPr>
          <p:cNvPr id="18" name="Picture 17">
            <a:extLst>
              <a:ext uri="{FF2B5EF4-FFF2-40B4-BE49-F238E27FC236}">
                <a16:creationId xmlns:a16="http://schemas.microsoft.com/office/drawing/2014/main" id="{A4538955-4444-7D46-84ED-E048C7C52E13}"/>
              </a:ext>
            </a:extLst>
          </p:cNvPr>
          <p:cNvPicPr>
            <a:picLocks noChangeAspect="1"/>
          </p:cNvPicPr>
          <p:nvPr/>
        </p:nvPicPr>
        <p:blipFill>
          <a:blip r:embed="rId4"/>
          <a:stretch>
            <a:fillRect/>
          </a:stretch>
        </p:blipFill>
        <p:spPr>
          <a:xfrm>
            <a:off x="7342170" y="3463070"/>
            <a:ext cx="1597868" cy="1255351"/>
          </a:xfrm>
          <a:prstGeom prst="rect">
            <a:avLst/>
          </a:prstGeom>
        </p:spPr>
      </p:pic>
      <p:pic>
        <p:nvPicPr>
          <p:cNvPr id="26" name="Picture 25">
            <a:extLst>
              <a:ext uri="{FF2B5EF4-FFF2-40B4-BE49-F238E27FC236}">
                <a16:creationId xmlns:a16="http://schemas.microsoft.com/office/drawing/2014/main" id="{B5DE4BA1-42FC-414A-B10D-FFD1DEAEB000}"/>
              </a:ext>
            </a:extLst>
          </p:cNvPr>
          <p:cNvPicPr>
            <a:picLocks noChangeAspect="1"/>
          </p:cNvPicPr>
          <p:nvPr/>
        </p:nvPicPr>
        <p:blipFill>
          <a:blip r:embed="rId5"/>
          <a:stretch>
            <a:fillRect/>
          </a:stretch>
        </p:blipFill>
        <p:spPr>
          <a:xfrm>
            <a:off x="782636" y="5202817"/>
            <a:ext cx="1625389" cy="1276973"/>
          </a:xfrm>
          <a:prstGeom prst="rect">
            <a:avLst/>
          </a:prstGeom>
        </p:spPr>
      </p:pic>
      <p:pic>
        <p:nvPicPr>
          <p:cNvPr id="27" name="Picture 26">
            <a:extLst>
              <a:ext uri="{FF2B5EF4-FFF2-40B4-BE49-F238E27FC236}">
                <a16:creationId xmlns:a16="http://schemas.microsoft.com/office/drawing/2014/main" id="{5FEE3A23-B4BF-2A40-BFBC-36264323684E}"/>
              </a:ext>
            </a:extLst>
          </p:cNvPr>
          <p:cNvPicPr>
            <a:picLocks noChangeAspect="1"/>
          </p:cNvPicPr>
          <p:nvPr/>
        </p:nvPicPr>
        <p:blipFill>
          <a:blip r:embed="rId6"/>
          <a:stretch>
            <a:fillRect/>
          </a:stretch>
        </p:blipFill>
        <p:spPr>
          <a:xfrm>
            <a:off x="4222096" y="5236858"/>
            <a:ext cx="1584158" cy="1244579"/>
          </a:xfrm>
          <a:prstGeom prst="rect">
            <a:avLst/>
          </a:prstGeom>
        </p:spPr>
      </p:pic>
      <p:pic>
        <p:nvPicPr>
          <p:cNvPr id="28" name="Picture 27">
            <a:extLst>
              <a:ext uri="{FF2B5EF4-FFF2-40B4-BE49-F238E27FC236}">
                <a16:creationId xmlns:a16="http://schemas.microsoft.com/office/drawing/2014/main" id="{9D11FD3D-311B-3143-A8AA-2627EA7510E2}"/>
              </a:ext>
            </a:extLst>
          </p:cNvPr>
          <p:cNvPicPr>
            <a:picLocks noChangeAspect="1"/>
          </p:cNvPicPr>
          <p:nvPr/>
        </p:nvPicPr>
        <p:blipFill>
          <a:blip r:embed="rId7"/>
          <a:stretch>
            <a:fillRect/>
          </a:stretch>
        </p:blipFill>
        <p:spPr>
          <a:xfrm>
            <a:off x="7320531" y="5236859"/>
            <a:ext cx="1610841" cy="1265541"/>
          </a:xfrm>
          <a:prstGeom prst="rect">
            <a:avLst/>
          </a:prstGeom>
        </p:spPr>
      </p:pic>
      <p:sp>
        <p:nvSpPr>
          <p:cNvPr id="37" name="Right Arrow 36">
            <a:extLst>
              <a:ext uri="{FF2B5EF4-FFF2-40B4-BE49-F238E27FC236}">
                <a16:creationId xmlns:a16="http://schemas.microsoft.com/office/drawing/2014/main" id="{F8E46A35-1DE6-1545-B44A-76589673BA4A}"/>
              </a:ext>
            </a:extLst>
          </p:cNvPr>
          <p:cNvSpPr/>
          <p:nvPr/>
        </p:nvSpPr>
        <p:spPr>
          <a:xfrm>
            <a:off x="2985051" y="3882639"/>
            <a:ext cx="609575" cy="41621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ight Arrow 37">
            <a:extLst>
              <a:ext uri="{FF2B5EF4-FFF2-40B4-BE49-F238E27FC236}">
                <a16:creationId xmlns:a16="http://schemas.microsoft.com/office/drawing/2014/main" id="{D9B5D3D7-2DC7-B44B-9FFA-734CC49496AD}"/>
              </a:ext>
            </a:extLst>
          </p:cNvPr>
          <p:cNvSpPr/>
          <p:nvPr/>
        </p:nvSpPr>
        <p:spPr>
          <a:xfrm>
            <a:off x="6269431" y="3882639"/>
            <a:ext cx="609575" cy="41621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ight Arrow 38">
            <a:extLst>
              <a:ext uri="{FF2B5EF4-FFF2-40B4-BE49-F238E27FC236}">
                <a16:creationId xmlns:a16="http://schemas.microsoft.com/office/drawing/2014/main" id="{DC793604-1D77-4045-90DA-BBC0C71BF908}"/>
              </a:ext>
            </a:extLst>
          </p:cNvPr>
          <p:cNvSpPr/>
          <p:nvPr/>
        </p:nvSpPr>
        <p:spPr>
          <a:xfrm>
            <a:off x="2985050" y="5661523"/>
            <a:ext cx="609575" cy="41621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ight Arrow 39">
            <a:extLst>
              <a:ext uri="{FF2B5EF4-FFF2-40B4-BE49-F238E27FC236}">
                <a16:creationId xmlns:a16="http://schemas.microsoft.com/office/drawing/2014/main" id="{053AA608-6786-4548-8D44-80B8CD2E8847}"/>
              </a:ext>
            </a:extLst>
          </p:cNvPr>
          <p:cNvSpPr/>
          <p:nvPr/>
        </p:nvSpPr>
        <p:spPr>
          <a:xfrm>
            <a:off x="6258605" y="5633197"/>
            <a:ext cx="609575" cy="41621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98686CDF-4DE2-CE41-A649-76A6730688F5}"/>
              </a:ext>
            </a:extLst>
          </p:cNvPr>
          <p:cNvSpPr txBox="1"/>
          <p:nvPr/>
        </p:nvSpPr>
        <p:spPr>
          <a:xfrm>
            <a:off x="312889" y="3178887"/>
            <a:ext cx="939493" cy="307777"/>
          </a:xfrm>
          <a:prstGeom prst="rect">
            <a:avLst/>
          </a:prstGeom>
          <a:noFill/>
        </p:spPr>
        <p:txBody>
          <a:bodyPr wrap="square" rtlCol="0">
            <a:spAutoFit/>
          </a:bodyPr>
          <a:lstStyle/>
          <a:p>
            <a:r>
              <a:rPr lang="en-US" sz="1400" dirty="0"/>
              <a:t>①, ②</a:t>
            </a:r>
          </a:p>
        </p:txBody>
      </p:sp>
      <p:sp>
        <p:nvSpPr>
          <p:cNvPr id="44" name="TextBox 43">
            <a:extLst>
              <a:ext uri="{FF2B5EF4-FFF2-40B4-BE49-F238E27FC236}">
                <a16:creationId xmlns:a16="http://schemas.microsoft.com/office/drawing/2014/main" id="{78F29EE2-C750-3E4D-9894-7D6C834C3C4A}"/>
              </a:ext>
            </a:extLst>
          </p:cNvPr>
          <p:cNvSpPr txBox="1"/>
          <p:nvPr/>
        </p:nvSpPr>
        <p:spPr>
          <a:xfrm>
            <a:off x="3968643" y="3153487"/>
            <a:ext cx="704958" cy="307777"/>
          </a:xfrm>
          <a:prstGeom prst="rect">
            <a:avLst/>
          </a:prstGeom>
          <a:noFill/>
        </p:spPr>
        <p:txBody>
          <a:bodyPr wrap="square" rtlCol="0">
            <a:spAutoFit/>
          </a:bodyPr>
          <a:lstStyle/>
          <a:p>
            <a:r>
              <a:rPr lang="en-US" sz="1400" dirty="0"/>
              <a:t>③</a:t>
            </a:r>
            <a:r>
              <a:rPr lang="ja-JP" altLang="en-US" sz="1400"/>
              <a:t> </a:t>
            </a:r>
            <a:r>
              <a:rPr lang="en-US" altLang="ja-JP" sz="1400" dirty="0"/>
              <a:t>-1</a:t>
            </a:r>
            <a:endParaRPr lang="en-US" sz="1400" dirty="0"/>
          </a:p>
        </p:txBody>
      </p:sp>
      <p:sp>
        <p:nvSpPr>
          <p:cNvPr id="45" name="TextBox 44">
            <a:extLst>
              <a:ext uri="{FF2B5EF4-FFF2-40B4-BE49-F238E27FC236}">
                <a16:creationId xmlns:a16="http://schemas.microsoft.com/office/drawing/2014/main" id="{930E90DF-C5B4-A444-B23F-C223A87521D2}"/>
              </a:ext>
            </a:extLst>
          </p:cNvPr>
          <p:cNvSpPr txBox="1"/>
          <p:nvPr/>
        </p:nvSpPr>
        <p:spPr>
          <a:xfrm>
            <a:off x="7135177" y="3182774"/>
            <a:ext cx="704958" cy="307777"/>
          </a:xfrm>
          <a:prstGeom prst="rect">
            <a:avLst/>
          </a:prstGeom>
          <a:noFill/>
        </p:spPr>
        <p:txBody>
          <a:bodyPr wrap="square" rtlCol="0">
            <a:spAutoFit/>
          </a:bodyPr>
          <a:lstStyle/>
          <a:p>
            <a:r>
              <a:rPr lang="en-US" sz="1400" dirty="0"/>
              <a:t>③</a:t>
            </a:r>
            <a:r>
              <a:rPr lang="ja-JP" altLang="en-US" sz="1400"/>
              <a:t> </a:t>
            </a:r>
            <a:r>
              <a:rPr lang="en-US" altLang="ja-JP" sz="1400" dirty="0"/>
              <a:t>-2</a:t>
            </a:r>
            <a:endParaRPr lang="en-US" sz="1400" dirty="0"/>
          </a:p>
        </p:txBody>
      </p:sp>
      <p:sp>
        <p:nvSpPr>
          <p:cNvPr id="46" name="TextBox 45">
            <a:extLst>
              <a:ext uri="{FF2B5EF4-FFF2-40B4-BE49-F238E27FC236}">
                <a16:creationId xmlns:a16="http://schemas.microsoft.com/office/drawing/2014/main" id="{3061164E-691F-6345-8FBB-26E9FB9DB0EA}"/>
              </a:ext>
            </a:extLst>
          </p:cNvPr>
          <p:cNvSpPr txBox="1"/>
          <p:nvPr/>
        </p:nvSpPr>
        <p:spPr>
          <a:xfrm>
            <a:off x="312889" y="4895040"/>
            <a:ext cx="939493" cy="307777"/>
          </a:xfrm>
          <a:prstGeom prst="rect">
            <a:avLst/>
          </a:prstGeom>
          <a:noFill/>
        </p:spPr>
        <p:txBody>
          <a:bodyPr wrap="square" rtlCol="0">
            <a:spAutoFit/>
          </a:bodyPr>
          <a:lstStyle/>
          <a:p>
            <a:r>
              <a:rPr lang="en-US" sz="1400" dirty="0"/>
              <a:t>④</a:t>
            </a:r>
          </a:p>
        </p:txBody>
      </p:sp>
      <p:sp>
        <p:nvSpPr>
          <p:cNvPr id="47" name="TextBox 46">
            <a:extLst>
              <a:ext uri="{FF2B5EF4-FFF2-40B4-BE49-F238E27FC236}">
                <a16:creationId xmlns:a16="http://schemas.microsoft.com/office/drawing/2014/main" id="{13B02067-504D-EB4E-94FD-7DACFF07B0CB}"/>
              </a:ext>
            </a:extLst>
          </p:cNvPr>
          <p:cNvSpPr txBox="1"/>
          <p:nvPr/>
        </p:nvSpPr>
        <p:spPr>
          <a:xfrm>
            <a:off x="3924784" y="4929081"/>
            <a:ext cx="939493" cy="307777"/>
          </a:xfrm>
          <a:prstGeom prst="rect">
            <a:avLst/>
          </a:prstGeom>
          <a:noFill/>
        </p:spPr>
        <p:txBody>
          <a:bodyPr wrap="square" rtlCol="0">
            <a:spAutoFit/>
          </a:bodyPr>
          <a:lstStyle/>
          <a:p>
            <a:r>
              <a:rPr lang="en-US" sz="1400" dirty="0"/>
              <a:t>⑤</a:t>
            </a:r>
          </a:p>
        </p:txBody>
      </p:sp>
      <p:sp>
        <p:nvSpPr>
          <p:cNvPr id="48" name="TextBox 47">
            <a:extLst>
              <a:ext uri="{FF2B5EF4-FFF2-40B4-BE49-F238E27FC236}">
                <a16:creationId xmlns:a16="http://schemas.microsoft.com/office/drawing/2014/main" id="{B88693E9-408B-7D48-AF9A-9F42EB460D0B}"/>
              </a:ext>
            </a:extLst>
          </p:cNvPr>
          <p:cNvSpPr txBox="1"/>
          <p:nvPr/>
        </p:nvSpPr>
        <p:spPr>
          <a:xfrm>
            <a:off x="7135177" y="4895039"/>
            <a:ext cx="939493" cy="307777"/>
          </a:xfrm>
          <a:prstGeom prst="rect">
            <a:avLst/>
          </a:prstGeom>
          <a:noFill/>
        </p:spPr>
        <p:txBody>
          <a:bodyPr wrap="square" rtlCol="0">
            <a:spAutoFit/>
          </a:bodyPr>
          <a:lstStyle/>
          <a:p>
            <a:r>
              <a:rPr lang="en-US" sz="1400" dirty="0"/>
              <a:t>⑥</a:t>
            </a:r>
          </a:p>
        </p:txBody>
      </p:sp>
      <p:sp>
        <p:nvSpPr>
          <p:cNvPr id="49" name="Content Placeholder 2">
            <a:extLst>
              <a:ext uri="{FF2B5EF4-FFF2-40B4-BE49-F238E27FC236}">
                <a16:creationId xmlns:a16="http://schemas.microsoft.com/office/drawing/2014/main" id="{E8A8A0A8-CCF7-C24E-8A65-717D4C00CB81}"/>
              </a:ext>
            </a:extLst>
          </p:cNvPr>
          <p:cNvSpPr>
            <a:spLocks noGrp="1"/>
          </p:cNvSpPr>
          <p:nvPr>
            <p:ph idx="1"/>
          </p:nvPr>
        </p:nvSpPr>
        <p:spPr>
          <a:xfrm>
            <a:off x="681038" y="1117603"/>
            <a:ext cx="8623829" cy="1925494"/>
          </a:xfrm>
        </p:spPr>
        <p:txBody>
          <a:bodyPr>
            <a:noAutofit/>
          </a:bodyPr>
          <a:lstStyle/>
          <a:p>
            <a:pPr marL="0" indent="0">
              <a:buNone/>
            </a:pPr>
            <a:r>
              <a:rPr lang="ja-JP" altLang="en-US" sz="2000">
                <a:latin typeface="MS Gothic" panose="020B0609070205080204" pitchFamily="49" charset="-128"/>
                <a:ea typeface="MS Gothic" panose="020B0609070205080204" pitchFamily="49" charset="-128"/>
              </a:rPr>
              <a:t>　下図は左記の</a:t>
            </a:r>
            <a:r>
              <a:rPr lang="en-US" altLang="ja-JP" sz="2000" dirty="0" err="1">
                <a:latin typeface="MS Gothic" panose="020B0609070205080204" pitchFamily="49" charset="-128"/>
                <a:ea typeface="MS Gothic" panose="020B0609070205080204" pitchFamily="49" charset="-128"/>
              </a:rPr>
              <a:t>hotsub</a:t>
            </a:r>
            <a:r>
              <a:rPr lang="ja-JP" altLang="en-US" sz="2000">
                <a:latin typeface="MS Gothic" panose="020B0609070205080204" pitchFamily="49" charset="-128"/>
                <a:ea typeface="MS Gothic" panose="020B0609070205080204" pitchFamily="49" charset="-128"/>
              </a:rPr>
              <a:t>により自動化されたクラウドサービス上でのリソース管理の模式図である。現在、</a:t>
            </a:r>
            <a:r>
              <a:rPr lang="en-US" altLang="ja-JP" sz="2000" dirty="0" err="1">
                <a:latin typeface="MS Gothic" panose="020B0609070205080204" pitchFamily="49" charset="-128"/>
                <a:ea typeface="MS Gothic" panose="020B0609070205080204" pitchFamily="49" charset="-128"/>
              </a:rPr>
              <a:t>AmazonWebServices</a:t>
            </a:r>
            <a:r>
              <a:rPr lang="en-US" altLang="ja-JP" sz="2000" dirty="0">
                <a:latin typeface="MS Gothic" panose="020B0609070205080204" pitchFamily="49" charset="-128"/>
                <a:ea typeface="MS Gothic" panose="020B0609070205080204" pitchFamily="49" charset="-128"/>
              </a:rPr>
              <a:t>(AWS)</a:t>
            </a:r>
            <a:r>
              <a:rPr lang="ja-JP" altLang="en-US" sz="2000">
                <a:latin typeface="MS Gothic" panose="020B0609070205080204" pitchFamily="49" charset="-128"/>
                <a:ea typeface="MS Gothic" panose="020B0609070205080204" pitchFamily="49" charset="-128"/>
              </a:rPr>
              <a:t>と</a:t>
            </a:r>
            <a:r>
              <a:rPr lang="en-US" altLang="ja-JP" sz="2000" dirty="0">
                <a:latin typeface="MS Gothic" panose="020B0609070205080204" pitchFamily="49" charset="-128"/>
                <a:ea typeface="MS Gothic" panose="020B0609070205080204" pitchFamily="49" charset="-128"/>
              </a:rPr>
              <a:t>Google</a:t>
            </a:r>
            <a:r>
              <a:rPr lang="ja-JP" altLang="en-US" sz="2000">
                <a:latin typeface="MS Gothic" panose="020B0609070205080204" pitchFamily="49" charset="-128"/>
                <a:ea typeface="MS Gothic" panose="020B0609070205080204" pitchFamily="49" charset="-128"/>
              </a:rPr>
              <a:t> </a:t>
            </a:r>
            <a:r>
              <a:rPr lang="en-US" altLang="ja-JP" sz="2000" dirty="0">
                <a:latin typeface="MS Gothic" panose="020B0609070205080204" pitchFamily="49" charset="-128"/>
                <a:ea typeface="MS Gothic" panose="020B0609070205080204" pitchFamily="49" charset="-128"/>
              </a:rPr>
              <a:t>CloudPlatform(GCP)</a:t>
            </a:r>
            <a:r>
              <a:rPr lang="ja-JP" altLang="en-US" sz="2000">
                <a:latin typeface="MS Gothic" panose="020B0609070205080204" pitchFamily="49" charset="-128"/>
                <a:ea typeface="MS Gothic" panose="020B0609070205080204" pitchFamily="49" charset="-128"/>
              </a:rPr>
              <a:t>に対応しており、</a:t>
            </a:r>
            <a:r>
              <a:rPr lang="en-US" altLang="ja-JP" sz="2000" dirty="0">
                <a:latin typeface="MS Gothic" panose="020B0609070205080204" pitchFamily="49" charset="-128"/>
                <a:ea typeface="MS Gothic" panose="020B0609070205080204" pitchFamily="49" charset="-128"/>
              </a:rPr>
              <a:t>OpenStack</a:t>
            </a:r>
            <a:r>
              <a:rPr lang="ja-JP" altLang="en-US" sz="2000">
                <a:latin typeface="MS Gothic" panose="020B0609070205080204" pitchFamily="49" charset="-128"/>
                <a:ea typeface="MS Gothic" panose="020B0609070205080204" pitchFamily="49" charset="-128"/>
              </a:rPr>
              <a:t>への対応を計画している。</a:t>
            </a:r>
            <a:endParaRPr lang="en-US" altLang="ja-JP" sz="2000" dirty="0">
              <a:latin typeface="MS Gothic" panose="020B0609070205080204" pitchFamily="49" charset="-128"/>
              <a:ea typeface="MS Gothic" panose="020B0609070205080204" pitchFamily="49" charset="-128"/>
            </a:endParaRPr>
          </a:p>
          <a:p>
            <a:pPr marL="0" indent="0">
              <a:buNone/>
            </a:pPr>
            <a:r>
              <a:rPr lang="ja-JP" altLang="en-US" sz="2000">
                <a:latin typeface="MS Gothic" panose="020B0609070205080204" pitchFamily="49" charset="-128"/>
                <a:ea typeface="MS Gothic" panose="020B0609070205080204" pitchFamily="49" charset="-128"/>
              </a:rPr>
              <a:t>　いずれのクラウドサービスにおいても、利用者は単純なシェルスクリプトによって解析ジョブを定義すればよいだけであり、クラウドサービス間の差異とその管理（特に使用後の破棄）は</a:t>
            </a:r>
            <a:r>
              <a:rPr lang="en-US" altLang="ja-JP" sz="2000" dirty="0" err="1">
                <a:latin typeface="MS Gothic" panose="020B0609070205080204" pitchFamily="49" charset="-128"/>
                <a:ea typeface="MS Gothic" panose="020B0609070205080204" pitchFamily="49" charset="-128"/>
              </a:rPr>
              <a:t>hotsub</a:t>
            </a:r>
            <a:r>
              <a:rPr lang="ja-JP" altLang="en-US" sz="2000">
                <a:latin typeface="MS Gothic" panose="020B0609070205080204" pitchFamily="49" charset="-128"/>
                <a:ea typeface="MS Gothic" panose="020B0609070205080204" pitchFamily="49" charset="-128"/>
              </a:rPr>
              <a:t>により自動化される。</a:t>
            </a:r>
            <a:endParaRPr lang="en-US" altLang="ja-JP" sz="2000" dirty="0">
              <a:latin typeface="MS Gothic" panose="020B0609070205080204" pitchFamily="49" charset="-128"/>
              <a:ea typeface="MS Gothic" panose="020B0609070205080204" pitchFamily="49" charset="-128"/>
            </a:endParaRPr>
          </a:p>
        </p:txBody>
      </p:sp>
    </p:spTree>
    <p:extLst>
      <p:ext uri="{BB962C8B-B14F-4D97-AF65-F5344CB8AC3E}">
        <p14:creationId xmlns:p14="http://schemas.microsoft.com/office/powerpoint/2010/main" val="28035433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662D4E-15EB-F14B-967F-9344A00880EE}"/>
              </a:ext>
            </a:extLst>
          </p:cNvPr>
          <p:cNvSpPr>
            <a:spLocks noGrp="1"/>
          </p:cNvSpPr>
          <p:nvPr>
            <p:ph type="title"/>
          </p:nvPr>
        </p:nvSpPr>
        <p:spPr>
          <a:xfrm>
            <a:off x="681037" y="494082"/>
            <a:ext cx="8543925" cy="584442"/>
          </a:xfrm>
        </p:spPr>
        <p:txBody>
          <a:bodyPr>
            <a:noAutofit/>
          </a:bodyPr>
          <a:lstStyle/>
          <a:p>
            <a:r>
              <a:rPr lang="en-US" sz="4000" b="1" dirty="0" err="1">
                <a:latin typeface="MS Gothic" panose="020B0609070205080204" pitchFamily="49" charset="-128"/>
                <a:ea typeface="MS Gothic" panose="020B0609070205080204" pitchFamily="49" charset="-128"/>
              </a:rPr>
              <a:t>hotsub</a:t>
            </a:r>
            <a:r>
              <a:rPr lang="ja-JP" altLang="en-US" sz="4000" b="1">
                <a:latin typeface="MS Gothic" panose="020B0609070205080204" pitchFamily="49" charset="-128"/>
                <a:ea typeface="MS Gothic" panose="020B0609070205080204" pitchFamily="49" charset="-128"/>
              </a:rPr>
              <a:t>による</a:t>
            </a:r>
            <a:r>
              <a:rPr lang="en-US" sz="4000" b="1" dirty="0">
                <a:latin typeface="MS Gothic" panose="020B0609070205080204" pitchFamily="49" charset="-128"/>
                <a:ea typeface="MS Gothic" panose="020B0609070205080204" pitchFamily="49" charset="-128"/>
              </a:rPr>
              <a:t>Docker</a:t>
            </a:r>
            <a:r>
              <a:rPr lang="ja-JP" altLang="en-US" sz="4000" b="1">
                <a:latin typeface="MS Gothic" panose="020B0609070205080204" pitchFamily="49" charset="-128"/>
                <a:ea typeface="MS Gothic" panose="020B0609070205080204" pitchFamily="49" charset="-128"/>
              </a:rPr>
              <a:t>コンテナ連携</a:t>
            </a:r>
            <a:endParaRPr lang="en-US" sz="4000" b="1" dirty="0">
              <a:latin typeface="MS Gothic" panose="020B0609070205080204" pitchFamily="49" charset="-128"/>
              <a:ea typeface="MS Gothic" panose="020B0609070205080204" pitchFamily="49" charset="-128"/>
            </a:endParaRPr>
          </a:p>
        </p:txBody>
      </p:sp>
      <p:sp>
        <p:nvSpPr>
          <p:cNvPr id="3" name="Content Placeholder 2">
            <a:extLst>
              <a:ext uri="{FF2B5EF4-FFF2-40B4-BE49-F238E27FC236}">
                <a16:creationId xmlns:a16="http://schemas.microsoft.com/office/drawing/2014/main" id="{94F396C2-BB2D-B94E-BD90-2D542F56F739}"/>
              </a:ext>
            </a:extLst>
          </p:cNvPr>
          <p:cNvSpPr>
            <a:spLocks noGrp="1"/>
          </p:cNvSpPr>
          <p:nvPr>
            <p:ph idx="1"/>
          </p:nvPr>
        </p:nvSpPr>
        <p:spPr>
          <a:xfrm>
            <a:off x="681038" y="1395044"/>
            <a:ext cx="8833352" cy="1232409"/>
          </a:xfrm>
        </p:spPr>
        <p:txBody>
          <a:bodyPr>
            <a:normAutofit/>
          </a:bodyPr>
          <a:lstStyle/>
          <a:p>
            <a:pPr marL="0" indent="0">
              <a:buNone/>
            </a:pPr>
            <a:r>
              <a:rPr lang="en-US" sz="1800" dirty="0">
                <a:latin typeface="MS Gothic" panose="020B0609070205080204" pitchFamily="49" charset="-128"/>
                <a:ea typeface="MS Gothic" panose="020B0609070205080204" pitchFamily="49" charset="-128"/>
              </a:rPr>
              <a:t> </a:t>
            </a:r>
            <a:r>
              <a:rPr lang="ja-JP" altLang="en-US" sz="1800">
                <a:latin typeface="MS Gothic" panose="020B0609070205080204" pitchFamily="49" charset="-128"/>
                <a:ea typeface="MS Gothic" panose="020B0609070205080204" pitchFamily="49" charset="-128"/>
              </a:rPr>
              <a:t>任意の解析ジョブを利用可能にすると同時に、解析ジョブに依存しない入力のダウンロードと結果のアップロードを実現するために、</a:t>
            </a:r>
            <a:r>
              <a:rPr lang="en-US" altLang="ja-JP" sz="1800" dirty="0" err="1">
                <a:latin typeface="MS Gothic" panose="020B0609070205080204" pitchFamily="49" charset="-128"/>
                <a:ea typeface="MS Gothic" panose="020B0609070205080204" pitchFamily="49" charset="-128"/>
              </a:rPr>
              <a:t>hotsub</a:t>
            </a:r>
            <a:r>
              <a:rPr lang="ja-JP" altLang="en-US" sz="1800">
                <a:latin typeface="MS Gothic" panose="020B0609070205080204" pitchFamily="49" charset="-128"/>
                <a:ea typeface="MS Gothic" panose="020B0609070205080204" pitchFamily="49" charset="-128"/>
              </a:rPr>
              <a:t>では、ユーザの定義した解析ジョブを行う</a:t>
            </a:r>
            <a:r>
              <a:rPr lang="en-US" altLang="ja-JP" sz="1800" dirty="0">
                <a:latin typeface="MS Gothic" panose="020B0609070205080204" pitchFamily="49" charset="-128"/>
                <a:ea typeface="MS Gothic" panose="020B0609070205080204" pitchFamily="49" charset="-128"/>
              </a:rPr>
              <a:t>Docker</a:t>
            </a:r>
            <a:r>
              <a:rPr lang="ja-JP" altLang="en-US" sz="1800">
                <a:latin typeface="MS Gothic" panose="020B0609070205080204" pitchFamily="49" charset="-128"/>
                <a:ea typeface="MS Gothic" panose="020B0609070205080204" pitchFamily="49" charset="-128"/>
              </a:rPr>
              <a:t>コンテナと、その他の煩雑なルーチンを行う</a:t>
            </a:r>
            <a:r>
              <a:rPr lang="en-US" altLang="ja-JP" sz="1800" dirty="0">
                <a:latin typeface="MS Gothic" panose="020B0609070205080204" pitchFamily="49" charset="-128"/>
                <a:ea typeface="MS Gothic" panose="020B0609070205080204" pitchFamily="49" charset="-128"/>
              </a:rPr>
              <a:t>Docker</a:t>
            </a:r>
            <a:r>
              <a:rPr lang="ja-JP" altLang="en-US" sz="1800">
                <a:latin typeface="MS Gothic" panose="020B0609070205080204" pitchFamily="49" charset="-128"/>
                <a:ea typeface="MS Gothic" panose="020B0609070205080204" pitchFamily="49" charset="-128"/>
              </a:rPr>
              <a:t>コンテナを同インスタンス上に複数稼働させる設計となっている。</a:t>
            </a:r>
            <a:endParaRPr lang="en-US" sz="1800" dirty="0">
              <a:latin typeface="MS Gothic" panose="020B0609070205080204" pitchFamily="49" charset="-128"/>
              <a:ea typeface="MS Gothic" panose="020B0609070205080204" pitchFamily="49" charset="-128"/>
            </a:endParaRPr>
          </a:p>
        </p:txBody>
      </p:sp>
      <p:pic>
        <p:nvPicPr>
          <p:cNvPr id="5" name="Picture 4">
            <a:extLst>
              <a:ext uri="{FF2B5EF4-FFF2-40B4-BE49-F238E27FC236}">
                <a16:creationId xmlns:a16="http://schemas.microsoft.com/office/drawing/2014/main" id="{B2404469-51FE-3944-9C6E-54E237812EE0}"/>
              </a:ext>
            </a:extLst>
          </p:cNvPr>
          <p:cNvPicPr>
            <a:picLocks noChangeAspect="1"/>
          </p:cNvPicPr>
          <p:nvPr/>
        </p:nvPicPr>
        <p:blipFill>
          <a:blip r:embed="rId2"/>
          <a:stretch>
            <a:fillRect/>
          </a:stretch>
        </p:blipFill>
        <p:spPr>
          <a:xfrm>
            <a:off x="681037" y="2487735"/>
            <a:ext cx="5465120" cy="4031865"/>
          </a:xfrm>
          <a:prstGeom prst="rect">
            <a:avLst/>
          </a:prstGeom>
        </p:spPr>
      </p:pic>
      <p:pic>
        <p:nvPicPr>
          <p:cNvPr id="7" name="Picture 6">
            <a:extLst>
              <a:ext uri="{FF2B5EF4-FFF2-40B4-BE49-F238E27FC236}">
                <a16:creationId xmlns:a16="http://schemas.microsoft.com/office/drawing/2014/main" id="{ADBB0671-349B-FC4B-8271-60B632D25E39}"/>
              </a:ext>
            </a:extLst>
          </p:cNvPr>
          <p:cNvPicPr>
            <a:picLocks noChangeAspect="1"/>
          </p:cNvPicPr>
          <p:nvPr/>
        </p:nvPicPr>
        <p:blipFill>
          <a:blip r:embed="rId3"/>
          <a:stretch>
            <a:fillRect/>
          </a:stretch>
        </p:blipFill>
        <p:spPr>
          <a:xfrm>
            <a:off x="6247535" y="2976859"/>
            <a:ext cx="3266855" cy="2270004"/>
          </a:xfrm>
          <a:prstGeom prst="rect">
            <a:avLst/>
          </a:prstGeom>
        </p:spPr>
      </p:pic>
      <p:sp>
        <p:nvSpPr>
          <p:cNvPr id="11" name="Rectangle 10">
            <a:extLst>
              <a:ext uri="{FF2B5EF4-FFF2-40B4-BE49-F238E27FC236}">
                <a16:creationId xmlns:a16="http://schemas.microsoft.com/office/drawing/2014/main" id="{DF76936D-D552-BF42-A47F-526786234932}"/>
              </a:ext>
            </a:extLst>
          </p:cNvPr>
          <p:cNvSpPr/>
          <p:nvPr/>
        </p:nvSpPr>
        <p:spPr>
          <a:xfrm>
            <a:off x="6354501" y="5596270"/>
            <a:ext cx="2776477" cy="830997"/>
          </a:xfrm>
          <a:prstGeom prst="rect">
            <a:avLst/>
          </a:prstGeom>
        </p:spPr>
        <p:txBody>
          <a:bodyPr wrap="square">
            <a:spAutoFit/>
          </a:bodyPr>
          <a:lstStyle/>
          <a:p>
            <a:r>
              <a:rPr lang="en-US" sz="2400" b="1" dirty="0">
                <a:hlinkClick r:id="rId4"/>
              </a:rPr>
              <a:t>https://github.com/otiai10/hotsub</a:t>
            </a:r>
            <a:endParaRPr lang="en-US" sz="2400" b="1" dirty="0"/>
          </a:p>
        </p:txBody>
      </p:sp>
      <p:sp>
        <p:nvSpPr>
          <p:cNvPr id="4" name="TextBox 3">
            <a:extLst>
              <a:ext uri="{FF2B5EF4-FFF2-40B4-BE49-F238E27FC236}">
                <a16:creationId xmlns:a16="http://schemas.microsoft.com/office/drawing/2014/main" id="{81F2BCDC-0EEF-9E45-9D0D-2CF6142AA3C8}"/>
              </a:ext>
            </a:extLst>
          </p:cNvPr>
          <p:cNvSpPr txBox="1"/>
          <p:nvPr/>
        </p:nvSpPr>
        <p:spPr>
          <a:xfrm>
            <a:off x="1701802" y="4055535"/>
            <a:ext cx="838200" cy="369332"/>
          </a:xfrm>
          <a:prstGeom prst="rect">
            <a:avLst/>
          </a:prstGeom>
          <a:solidFill>
            <a:schemeClr val="accent4">
              <a:lumMod val="60000"/>
              <a:lumOff val="40000"/>
            </a:schemeClr>
          </a:solidFill>
          <a:ln>
            <a:noFill/>
          </a:ln>
        </p:spPr>
        <p:txBody>
          <a:bodyPr wrap="square" rtlCol="0">
            <a:spAutoFit/>
          </a:bodyPr>
          <a:lstStyle/>
          <a:p>
            <a:r>
              <a:rPr lang="en-US" dirty="0" err="1"/>
              <a:t>hotsub</a:t>
            </a:r>
            <a:endParaRPr lang="en-US" dirty="0"/>
          </a:p>
        </p:txBody>
      </p:sp>
    </p:spTree>
    <p:extLst>
      <p:ext uri="{BB962C8B-B14F-4D97-AF65-F5344CB8AC3E}">
        <p14:creationId xmlns:p14="http://schemas.microsoft.com/office/powerpoint/2010/main" val="27465317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662D4E-15EB-F14B-967F-9344A00880EE}"/>
              </a:ext>
            </a:extLst>
          </p:cNvPr>
          <p:cNvSpPr>
            <a:spLocks noGrp="1"/>
          </p:cNvSpPr>
          <p:nvPr>
            <p:ph type="title"/>
          </p:nvPr>
        </p:nvSpPr>
        <p:spPr>
          <a:xfrm>
            <a:off x="681037" y="494082"/>
            <a:ext cx="8740755" cy="584442"/>
          </a:xfrm>
        </p:spPr>
        <p:txBody>
          <a:bodyPr>
            <a:noAutofit/>
          </a:bodyPr>
          <a:lstStyle/>
          <a:p>
            <a:r>
              <a:rPr lang="ja-JP" altLang="en-US" sz="4000" b="1">
                <a:latin typeface="MS Gothic" panose="020B0609070205080204" pitchFamily="49" charset="-128"/>
                <a:ea typeface="MS Gothic" panose="020B0609070205080204" pitchFamily="49" charset="-128"/>
              </a:rPr>
              <a:t>バイオインフォにおける</a:t>
            </a:r>
            <a:r>
              <a:rPr lang="en-US" altLang="ja-JP" sz="4000" b="1" dirty="0">
                <a:latin typeface="MS Gothic" panose="020B0609070205080204" pitchFamily="49" charset="-128"/>
                <a:ea typeface="MS Gothic" panose="020B0609070205080204" pitchFamily="49" charset="-128"/>
              </a:rPr>
              <a:t>ETL</a:t>
            </a:r>
            <a:r>
              <a:rPr lang="ja-JP" altLang="en-US" sz="4000" b="1">
                <a:latin typeface="MS Gothic" panose="020B0609070205080204" pitchFamily="49" charset="-128"/>
                <a:ea typeface="MS Gothic" panose="020B0609070205080204" pitchFamily="49" charset="-128"/>
              </a:rPr>
              <a:t>の問題点</a:t>
            </a:r>
            <a:endParaRPr lang="en-US" sz="4000" b="1" dirty="0">
              <a:latin typeface="MS Gothic" panose="020B0609070205080204" pitchFamily="49" charset="-128"/>
              <a:ea typeface="MS Gothic" panose="020B0609070205080204" pitchFamily="49" charset="-128"/>
            </a:endParaRPr>
          </a:p>
        </p:txBody>
      </p:sp>
      <p:sp>
        <p:nvSpPr>
          <p:cNvPr id="3" name="Content Placeholder 2">
            <a:extLst>
              <a:ext uri="{FF2B5EF4-FFF2-40B4-BE49-F238E27FC236}">
                <a16:creationId xmlns:a16="http://schemas.microsoft.com/office/drawing/2014/main" id="{94F396C2-BB2D-B94E-BD90-2D542F56F739}"/>
              </a:ext>
            </a:extLst>
          </p:cNvPr>
          <p:cNvSpPr>
            <a:spLocks noGrp="1"/>
          </p:cNvSpPr>
          <p:nvPr>
            <p:ph idx="1"/>
          </p:nvPr>
        </p:nvSpPr>
        <p:spPr>
          <a:xfrm>
            <a:off x="681038" y="1395044"/>
            <a:ext cx="8740754" cy="1826719"/>
          </a:xfrm>
        </p:spPr>
        <p:txBody>
          <a:bodyPr>
            <a:normAutofit lnSpcReduction="10000"/>
          </a:bodyPr>
          <a:lstStyle/>
          <a:p>
            <a:pPr marL="0" indent="0">
              <a:buNone/>
            </a:pPr>
            <a:r>
              <a:rPr lang="ja-JP" altLang="en-US" sz="2000">
                <a:latin typeface="MS Gothic" panose="020B0609070205080204" pitchFamily="49" charset="-128"/>
                <a:ea typeface="MS Gothic" panose="020B0609070205080204" pitchFamily="49" charset="-128"/>
              </a:rPr>
              <a:t>　とりわけバイオインフォマティクスにおいて、単純な</a:t>
            </a:r>
            <a:r>
              <a:rPr lang="en-US" altLang="ja-JP" sz="2000" dirty="0">
                <a:latin typeface="MS Gothic" panose="020B0609070205080204" pitchFamily="49" charset="-128"/>
                <a:ea typeface="MS Gothic" panose="020B0609070205080204" pitchFamily="49" charset="-128"/>
              </a:rPr>
              <a:t>ETL</a:t>
            </a:r>
            <a:r>
              <a:rPr lang="ja-JP" altLang="en-US" sz="2000">
                <a:latin typeface="MS Gothic" panose="020B0609070205080204" pitchFamily="49" charset="-128"/>
                <a:ea typeface="MS Gothic" panose="020B0609070205080204" pitchFamily="49" charset="-128"/>
              </a:rPr>
              <a:t>では問題となる点がある。</a:t>
            </a:r>
            <a:endParaRPr lang="en-US" altLang="ja-JP" sz="2000" dirty="0">
              <a:latin typeface="MS Gothic" panose="020B0609070205080204" pitchFamily="49" charset="-128"/>
              <a:ea typeface="MS Gothic" panose="020B0609070205080204" pitchFamily="49" charset="-128"/>
            </a:endParaRPr>
          </a:p>
          <a:p>
            <a:pPr marL="0" indent="0">
              <a:buNone/>
            </a:pPr>
            <a:r>
              <a:rPr lang="ja-JP" altLang="en-US" sz="2000">
                <a:latin typeface="MS Gothic" panose="020B0609070205080204" pitchFamily="49" charset="-128"/>
                <a:ea typeface="MS Gothic" panose="020B0609070205080204" pitchFamily="49" charset="-128"/>
              </a:rPr>
              <a:t>　</a:t>
            </a:r>
            <a:r>
              <a:rPr lang="en-US" altLang="ja-JP" sz="2000" dirty="0">
                <a:latin typeface="MS Gothic" panose="020B0609070205080204" pitchFamily="49" charset="-128"/>
                <a:ea typeface="MS Gothic" panose="020B0609070205080204" pitchFamily="49" charset="-128"/>
              </a:rPr>
              <a:t>ETL</a:t>
            </a:r>
            <a:r>
              <a:rPr lang="ja-JP" altLang="en-US" sz="2000">
                <a:latin typeface="MS Gothic" panose="020B0609070205080204" pitchFamily="49" charset="-128"/>
                <a:ea typeface="MS Gothic" panose="020B0609070205080204" pitchFamily="49" charset="-128"/>
              </a:rPr>
              <a:t>では、入力ファイルが元から計算リソースに配置されていないため、しばしば入力ファイルやリファレンスゲノムが巨大になるバイオインフォマティクスでは、入力ファイルの調達に多くのネットワークトラフィックと計算リソースの時間が非効率に消費されてしまう。</a:t>
            </a:r>
            <a:endParaRPr lang="en-US" altLang="ja-JP" sz="2000" dirty="0">
              <a:latin typeface="MS Gothic" panose="020B0609070205080204" pitchFamily="49" charset="-128"/>
              <a:ea typeface="MS Gothic" panose="020B0609070205080204" pitchFamily="49" charset="-128"/>
            </a:endParaRPr>
          </a:p>
        </p:txBody>
      </p:sp>
      <p:pic>
        <p:nvPicPr>
          <p:cNvPr id="8" name="Picture 7">
            <a:extLst>
              <a:ext uri="{FF2B5EF4-FFF2-40B4-BE49-F238E27FC236}">
                <a16:creationId xmlns:a16="http://schemas.microsoft.com/office/drawing/2014/main" id="{3AF3FDBE-35DC-574D-8106-2283EC364B1C}"/>
              </a:ext>
            </a:extLst>
          </p:cNvPr>
          <p:cNvPicPr>
            <a:picLocks noChangeAspect="1"/>
          </p:cNvPicPr>
          <p:nvPr/>
        </p:nvPicPr>
        <p:blipFill>
          <a:blip r:embed="rId2"/>
          <a:stretch>
            <a:fillRect/>
          </a:stretch>
        </p:blipFill>
        <p:spPr>
          <a:xfrm>
            <a:off x="681037" y="3325935"/>
            <a:ext cx="6173245" cy="3359292"/>
          </a:xfrm>
          <a:prstGeom prst="rect">
            <a:avLst/>
          </a:prstGeom>
        </p:spPr>
      </p:pic>
      <p:sp>
        <p:nvSpPr>
          <p:cNvPr id="4" name="Can 3">
            <a:extLst>
              <a:ext uri="{FF2B5EF4-FFF2-40B4-BE49-F238E27FC236}">
                <a16:creationId xmlns:a16="http://schemas.microsoft.com/office/drawing/2014/main" id="{C6AC8219-6CCD-554E-B7C7-6DCC12857B83}"/>
              </a:ext>
            </a:extLst>
          </p:cNvPr>
          <p:cNvSpPr/>
          <p:nvPr/>
        </p:nvSpPr>
        <p:spPr>
          <a:xfrm>
            <a:off x="8044405" y="3124259"/>
            <a:ext cx="914400" cy="1216152"/>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8C04FBDD-9D9D-B540-8E2A-EC5810B5CEF1}"/>
              </a:ext>
            </a:extLst>
          </p:cNvPr>
          <p:cNvCxnSpPr>
            <a:cxnSpLocks/>
            <a:stCxn id="4" idx="2"/>
          </p:cNvCxnSpPr>
          <p:nvPr/>
        </p:nvCxnSpPr>
        <p:spPr>
          <a:xfrm flipH="1">
            <a:off x="4106333" y="3732335"/>
            <a:ext cx="3938072" cy="712248"/>
          </a:xfrm>
          <a:prstGeom prst="straightConnector1">
            <a:avLst/>
          </a:prstGeom>
          <a:ln w="79375">
            <a:solidFill>
              <a:srgbClr val="FF0000"/>
            </a:solidFill>
            <a:tailEnd type="triangle"/>
          </a:ln>
          <a:effectLst>
            <a:glow rad="63500">
              <a:schemeClr val="accent1">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05BA91C0-D748-A74D-A39B-D2D8BDCE9487}"/>
              </a:ext>
            </a:extLst>
          </p:cNvPr>
          <p:cNvCxnSpPr>
            <a:cxnSpLocks/>
            <a:stCxn id="4" idx="2"/>
          </p:cNvCxnSpPr>
          <p:nvPr/>
        </p:nvCxnSpPr>
        <p:spPr>
          <a:xfrm flipH="1">
            <a:off x="4859867" y="3732335"/>
            <a:ext cx="3184538" cy="809752"/>
          </a:xfrm>
          <a:prstGeom prst="straightConnector1">
            <a:avLst/>
          </a:prstGeom>
          <a:ln w="79375">
            <a:solidFill>
              <a:srgbClr val="FF0000"/>
            </a:solidFill>
            <a:tailEnd type="triangle"/>
          </a:ln>
          <a:effectLst>
            <a:glow rad="63500">
              <a:schemeClr val="accent1">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2EB885E6-3350-4E41-AEEF-42CE73AC084C}"/>
              </a:ext>
            </a:extLst>
          </p:cNvPr>
          <p:cNvCxnSpPr>
            <a:cxnSpLocks/>
            <a:stCxn id="4" idx="2"/>
          </p:cNvCxnSpPr>
          <p:nvPr/>
        </p:nvCxnSpPr>
        <p:spPr>
          <a:xfrm flipH="1">
            <a:off x="5537200" y="3732335"/>
            <a:ext cx="2507205" cy="809752"/>
          </a:xfrm>
          <a:prstGeom prst="straightConnector1">
            <a:avLst/>
          </a:prstGeom>
          <a:ln w="79375">
            <a:solidFill>
              <a:srgbClr val="FF0000"/>
            </a:solidFill>
            <a:tailEnd type="triangle"/>
          </a:ln>
          <a:effectLst>
            <a:glow rad="63500">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A35B5327-9809-334A-87CE-C60D4B90F144}"/>
              </a:ext>
            </a:extLst>
          </p:cNvPr>
          <p:cNvSpPr txBox="1"/>
          <p:nvPr/>
        </p:nvSpPr>
        <p:spPr>
          <a:xfrm>
            <a:off x="6854282" y="4627151"/>
            <a:ext cx="2875666" cy="1815882"/>
          </a:xfrm>
          <a:prstGeom prst="rect">
            <a:avLst/>
          </a:prstGeom>
          <a:noFill/>
        </p:spPr>
        <p:txBody>
          <a:bodyPr wrap="square" rtlCol="0">
            <a:spAutoFit/>
          </a:bodyPr>
          <a:lstStyle/>
          <a:p>
            <a:r>
              <a:rPr lang="ja-JP" altLang="en-US" sz="1600">
                <a:latin typeface="MS Gothic" panose="020B0609070205080204" pitchFamily="49" charset="-128"/>
                <a:ea typeface="MS Gothic" panose="020B0609070205080204" pitchFamily="49" charset="-128"/>
              </a:rPr>
              <a:t>例</a:t>
            </a:r>
            <a:r>
              <a:rPr lang="en-US" altLang="ja-JP" sz="1600" dirty="0">
                <a:latin typeface="MS Gothic" panose="020B0609070205080204" pitchFamily="49" charset="-128"/>
                <a:ea typeface="MS Gothic" panose="020B0609070205080204" pitchFamily="49" charset="-128"/>
              </a:rPr>
              <a:t>)</a:t>
            </a:r>
            <a:endParaRPr lang="en-US" sz="1600" dirty="0">
              <a:latin typeface="MS Gothic" panose="020B0609070205080204" pitchFamily="49" charset="-128"/>
              <a:ea typeface="MS Gothic" panose="020B0609070205080204" pitchFamily="49" charset="-128"/>
            </a:endParaRPr>
          </a:p>
          <a:p>
            <a:r>
              <a:rPr lang="ja-JP" altLang="en-US" sz="1600">
                <a:latin typeface="MS Gothic" panose="020B0609070205080204" pitchFamily="49" charset="-128"/>
                <a:ea typeface="MS Gothic" panose="020B0609070205080204" pitchFamily="49" charset="-128"/>
              </a:rPr>
              <a:t>ヒトの</a:t>
            </a:r>
            <a:r>
              <a:rPr lang="en-US" altLang="ja-JP" sz="1600" dirty="0">
                <a:latin typeface="MS Gothic" panose="020B0609070205080204" pitchFamily="49" charset="-128"/>
                <a:ea typeface="MS Gothic" panose="020B0609070205080204" pitchFamily="49" charset="-128"/>
              </a:rPr>
              <a:t>RNA</a:t>
            </a:r>
            <a:r>
              <a:rPr lang="ja-JP" altLang="en-US" sz="1600">
                <a:latin typeface="MS Gothic" panose="020B0609070205080204" pitchFamily="49" charset="-128"/>
                <a:ea typeface="MS Gothic" panose="020B0609070205080204" pitchFamily="49" charset="-128"/>
              </a:rPr>
              <a:t>検体に対して</a:t>
            </a:r>
            <a:r>
              <a:rPr lang="en-US" sz="1600" b="1" dirty="0">
                <a:solidFill>
                  <a:srgbClr val="FF0000"/>
                </a:solidFill>
                <a:latin typeface="MS Gothic" panose="020B0609070205080204" pitchFamily="49" charset="-128"/>
                <a:ea typeface="MS Gothic" panose="020B0609070205080204" pitchFamily="49" charset="-128"/>
              </a:rPr>
              <a:t>STAR</a:t>
            </a:r>
            <a:r>
              <a:rPr lang="ja-JP" altLang="en-US" sz="1600">
                <a:latin typeface="MS Gothic" panose="020B0609070205080204" pitchFamily="49" charset="-128"/>
                <a:ea typeface="MS Gothic" panose="020B0609070205080204" pitchFamily="49" charset="-128"/>
              </a:rPr>
              <a:t>を実行する際、</a:t>
            </a:r>
            <a:r>
              <a:rPr lang="ja-JP" altLang="en-US" sz="1600">
                <a:solidFill>
                  <a:srgbClr val="FF0000"/>
                </a:solidFill>
                <a:latin typeface="MS Gothic" panose="020B0609070205080204" pitchFamily="49" charset="-128"/>
                <a:ea typeface="MS Gothic" panose="020B0609070205080204" pitchFamily="49" charset="-128"/>
              </a:rPr>
              <a:t>約</a:t>
            </a:r>
            <a:r>
              <a:rPr lang="en-US" sz="1600" b="1" dirty="0">
                <a:solidFill>
                  <a:srgbClr val="FF0000"/>
                </a:solidFill>
                <a:latin typeface="MS Gothic" panose="020B0609070205080204" pitchFamily="49" charset="-128"/>
                <a:ea typeface="MS Gothic" panose="020B0609070205080204" pitchFamily="49" charset="-128"/>
              </a:rPr>
              <a:t>30</a:t>
            </a:r>
            <a:r>
              <a:rPr lang="ja-JP" altLang="en-US" sz="1600" b="1">
                <a:solidFill>
                  <a:srgbClr val="FF0000"/>
                </a:solidFill>
                <a:latin typeface="MS Gothic" panose="020B0609070205080204" pitchFamily="49" charset="-128"/>
                <a:ea typeface="MS Gothic" panose="020B0609070205080204" pitchFamily="49" charset="-128"/>
              </a:rPr>
              <a:t>ギガバイト</a:t>
            </a:r>
            <a:r>
              <a:rPr lang="en-US" sz="1600" dirty="0">
                <a:latin typeface="MS Gothic" panose="020B0609070205080204" pitchFamily="49" charset="-128"/>
                <a:ea typeface="MS Gothic" panose="020B0609070205080204" pitchFamily="49" charset="-128"/>
              </a:rPr>
              <a:t> </a:t>
            </a:r>
            <a:r>
              <a:rPr lang="ja-JP" altLang="en-US" sz="1600">
                <a:latin typeface="MS Gothic" panose="020B0609070205080204" pitchFamily="49" charset="-128"/>
                <a:ea typeface="MS Gothic" panose="020B0609070205080204" pitchFamily="49" charset="-128"/>
              </a:rPr>
              <a:t>のリファレンスファイルがすべての計算リソースそれぞれに対してダウロードされることになる。</a:t>
            </a:r>
            <a:endParaRPr lang="en-US" sz="1600" dirty="0">
              <a:latin typeface="MS Gothic" panose="020B0609070205080204" pitchFamily="49" charset="-128"/>
              <a:ea typeface="MS Gothic" panose="020B0609070205080204" pitchFamily="49" charset="-128"/>
            </a:endParaRPr>
          </a:p>
        </p:txBody>
      </p:sp>
    </p:spTree>
    <p:extLst>
      <p:ext uri="{BB962C8B-B14F-4D97-AF65-F5344CB8AC3E}">
        <p14:creationId xmlns:p14="http://schemas.microsoft.com/office/powerpoint/2010/main" val="1104065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662D4E-15EB-F14B-967F-9344A00880EE}"/>
              </a:ext>
            </a:extLst>
          </p:cNvPr>
          <p:cNvSpPr>
            <a:spLocks noGrp="1"/>
          </p:cNvSpPr>
          <p:nvPr>
            <p:ph type="title"/>
          </p:nvPr>
        </p:nvSpPr>
        <p:spPr>
          <a:xfrm>
            <a:off x="681037" y="494082"/>
            <a:ext cx="8543925" cy="584442"/>
          </a:xfrm>
        </p:spPr>
        <p:txBody>
          <a:bodyPr>
            <a:noAutofit/>
          </a:bodyPr>
          <a:lstStyle/>
          <a:p>
            <a:r>
              <a:rPr lang="en-US" b="1" dirty="0">
                <a:latin typeface="MS Gothic" panose="020B0609070205080204" pitchFamily="49" charset="-128"/>
                <a:ea typeface="MS Gothic" panose="020B0609070205080204" pitchFamily="49" charset="-128"/>
              </a:rPr>
              <a:t>“</a:t>
            </a:r>
            <a:r>
              <a:rPr lang="en-US" b="1" dirty="0" err="1">
                <a:latin typeface="MS Gothic" panose="020B0609070205080204" pitchFamily="49" charset="-128"/>
                <a:ea typeface="MS Gothic" panose="020B0609070205080204" pitchFamily="49" charset="-128"/>
              </a:rPr>
              <a:t>ExTL</a:t>
            </a:r>
            <a:r>
              <a:rPr lang="en-US" b="1" dirty="0">
                <a:latin typeface="MS Gothic" panose="020B0609070205080204" pitchFamily="49" charset="-128"/>
                <a:ea typeface="MS Gothic" panose="020B0609070205080204" pitchFamily="49" charset="-128"/>
              </a:rPr>
              <a:t>:</a:t>
            </a:r>
            <a:r>
              <a:rPr lang="ja-JP" altLang="en-US" b="1">
                <a:latin typeface="MS Gothic" panose="020B0609070205080204" pitchFamily="49" charset="-128"/>
                <a:ea typeface="MS Gothic" panose="020B0609070205080204" pitchFamily="49" charset="-128"/>
              </a:rPr>
              <a:t> 拡張</a:t>
            </a:r>
            <a:r>
              <a:rPr lang="en-US" b="1" dirty="0">
                <a:latin typeface="MS Gothic" panose="020B0609070205080204" pitchFamily="49" charset="-128"/>
                <a:ea typeface="MS Gothic" panose="020B0609070205080204" pitchFamily="49" charset="-128"/>
              </a:rPr>
              <a:t>ETL</a:t>
            </a:r>
            <a:r>
              <a:rPr lang="ja-JP" altLang="en-US" b="1">
                <a:latin typeface="MS Gothic" panose="020B0609070205080204" pitchFamily="49" charset="-128"/>
                <a:ea typeface="MS Gothic" panose="020B0609070205080204" pitchFamily="49" charset="-128"/>
              </a:rPr>
              <a:t>モデルの提案</a:t>
            </a:r>
            <a:endParaRPr lang="en-US" b="1" dirty="0">
              <a:latin typeface="MS Gothic" panose="020B0609070205080204" pitchFamily="49" charset="-128"/>
              <a:ea typeface="MS Gothic" panose="020B0609070205080204" pitchFamily="49" charset="-128"/>
            </a:endParaRPr>
          </a:p>
        </p:txBody>
      </p:sp>
      <p:sp>
        <p:nvSpPr>
          <p:cNvPr id="3" name="Content Placeholder 2">
            <a:extLst>
              <a:ext uri="{FF2B5EF4-FFF2-40B4-BE49-F238E27FC236}">
                <a16:creationId xmlns:a16="http://schemas.microsoft.com/office/drawing/2014/main" id="{94F396C2-BB2D-B94E-BD90-2D542F56F739}"/>
              </a:ext>
            </a:extLst>
          </p:cNvPr>
          <p:cNvSpPr>
            <a:spLocks noGrp="1"/>
          </p:cNvSpPr>
          <p:nvPr>
            <p:ph idx="1"/>
          </p:nvPr>
        </p:nvSpPr>
        <p:spPr>
          <a:xfrm>
            <a:off x="681038" y="1395044"/>
            <a:ext cx="8740754" cy="2067724"/>
          </a:xfrm>
        </p:spPr>
        <p:txBody>
          <a:bodyPr>
            <a:normAutofit lnSpcReduction="10000"/>
          </a:bodyPr>
          <a:lstStyle/>
          <a:p>
            <a:pPr marL="0" indent="0">
              <a:buNone/>
            </a:pPr>
            <a:r>
              <a:rPr lang="ja-JP" altLang="en-US" sz="2400">
                <a:latin typeface="MS Gothic" panose="020B0609070205080204" pitchFamily="49" charset="-128"/>
                <a:ea typeface="MS Gothic" panose="020B0609070205080204" pitchFamily="49" charset="-128"/>
              </a:rPr>
              <a:t>　そこで我々は</a:t>
            </a:r>
            <a:r>
              <a:rPr lang="en-US" altLang="ja-JP" sz="2400" dirty="0">
                <a:latin typeface="MS Gothic" panose="020B0609070205080204" pitchFamily="49" charset="-128"/>
                <a:ea typeface="MS Gothic" panose="020B0609070205080204" pitchFamily="49" charset="-128"/>
              </a:rPr>
              <a:t>ETL</a:t>
            </a:r>
            <a:r>
              <a:rPr lang="ja-JP" altLang="en-US" sz="2400">
                <a:latin typeface="MS Gothic" panose="020B0609070205080204" pitchFamily="49" charset="-128"/>
                <a:ea typeface="MS Gothic" panose="020B0609070205080204" pitchFamily="49" charset="-128"/>
              </a:rPr>
              <a:t>モデルを拡張し、よりバイオインフォマティクスに適した</a:t>
            </a:r>
            <a:r>
              <a:rPr lang="en-US" altLang="ja-JP" sz="2400" dirty="0">
                <a:latin typeface="MS Gothic" panose="020B0609070205080204" pitchFamily="49" charset="-128"/>
                <a:ea typeface="MS Gothic" panose="020B0609070205080204" pitchFamily="49" charset="-128"/>
              </a:rPr>
              <a:t> “</a:t>
            </a:r>
            <a:r>
              <a:rPr lang="en-US" altLang="ja-JP" sz="2400" dirty="0" err="1">
                <a:latin typeface="MS Gothic" panose="020B0609070205080204" pitchFamily="49" charset="-128"/>
                <a:ea typeface="MS Gothic" panose="020B0609070205080204" pitchFamily="49" charset="-128"/>
              </a:rPr>
              <a:t>ExTL</a:t>
            </a:r>
            <a:r>
              <a:rPr lang="en-US" altLang="ja-JP" sz="2400" dirty="0">
                <a:latin typeface="MS Gothic" panose="020B0609070205080204" pitchFamily="49" charset="-128"/>
                <a:ea typeface="MS Gothic" panose="020B0609070205080204" pitchFamily="49" charset="-128"/>
              </a:rPr>
              <a:t>”</a:t>
            </a:r>
            <a:r>
              <a:rPr lang="ja-JP" altLang="en-US" sz="2400">
                <a:latin typeface="MS Gothic" panose="020B0609070205080204" pitchFamily="49" charset="-128"/>
                <a:ea typeface="MS Gothic" panose="020B0609070205080204" pitchFamily="49" charset="-128"/>
              </a:rPr>
              <a:t>（拡張</a:t>
            </a:r>
            <a:r>
              <a:rPr lang="en-US" altLang="ja-JP" sz="2400" dirty="0">
                <a:latin typeface="MS Gothic" panose="020B0609070205080204" pitchFamily="49" charset="-128"/>
                <a:ea typeface="MS Gothic" panose="020B0609070205080204" pitchFamily="49" charset="-128"/>
              </a:rPr>
              <a:t>ETL</a:t>
            </a:r>
            <a:r>
              <a:rPr lang="ja-JP" altLang="en-US" sz="2400">
                <a:latin typeface="MS Gothic" panose="020B0609070205080204" pitchFamily="49" charset="-128"/>
                <a:ea typeface="MS Gothic" panose="020B0609070205080204" pitchFamily="49" charset="-128"/>
              </a:rPr>
              <a:t>）を提案し、</a:t>
            </a:r>
            <a:r>
              <a:rPr lang="en-US" altLang="ja-JP" sz="2400" dirty="0" err="1">
                <a:latin typeface="MS Gothic" panose="020B0609070205080204" pitchFamily="49" charset="-128"/>
                <a:ea typeface="MS Gothic" panose="020B0609070205080204" pitchFamily="49" charset="-128"/>
              </a:rPr>
              <a:t>hotsub</a:t>
            </a:r>
            <a:r>
              <a:rPr lang="ja-JP" altLang="en-US" sz="2400">
                <a:latin typeface="MS Gothic" panose="020B0609070205080204" pitchFamily="49" charset="-128"/>
                <a:ea typeface="MS Gothic" panose="020B0609070205080204" pitchFamily="49" charset="-128"/>
              </a:rPr>
              <a:t>にこれを実装した。</a:t>
            </a:r>
            <a:endParaRPr lang="en-US" altLang="ja-JP" sz="2400" dirty="0">
              <a:latin typeface="MS Gothic" panose="020B0609070205080204" pitchFamily="49" charset="-128"/>
              <a:ea typeface="MS Gothic" panose="020B0609070205080204" pitchFamily="49" charset="-128"/>
            </a:endParaRPr>
          </a:p>
          <a:p>
            <a:pPr marL="0" indent="0">
              <a:buNone/>
            </a:pPr>
            <a:r>
              <a:rPr lang="ja-JP" altLang="en-US" sz="2400">
                <a:latin typeface="MS Gothic" panose="020B0609070205080204" pitchFamily="49" charset="-128"/>
                <a:ea typeface="MS Gothic" panose="020B0609070205080204" pitchFamily="49" charset="-128"/>
              </a:rPr>
              <a:t>　</a:t>
            </a:r>
            <a:r>
              <a:rPr lang="en-US" altLang="ja-JP" sz="2400" dirty="0" err="1">
                <a:latin typeface="MS Gothic" panose="020B0609070205080204" pitchFamily="49" charset="-128"/>
                <a:ea typeface="MS Gothic" panose="020B0609070205080204" pitchFamily="49" charset="-128"/>
              </a:rPr>
              <a:t>ExTL</a:t>
            </a:r>
            <a:r>
              <a:rPr lang="ja-JP" altLang="en-US" sz="2400">
                <a:latin typeface="MS Gothic" panose="020B0609070205080204" pitchFamily="49" charset="-128"/>
                <a:ea typeface="MS Gothic" panose="020B0609070205080204" pitchFamily="49" charset="-128"/>
              </a:rPr>
              <a:t>では、巨大なリファレンスファイルは１つの大きな</a:t>
            </a:r>
            <a:r>
              <a:rPr lang="en-US" altLang="ja-JP" sz="2400" dirty="0">
                <a:latin typeface="MS Gothic" panose="020B0609070205080204" pitchFamily="49" charset="-128"/>
                <a:ea typeface="MS Gothic" panose="020B0609070205080204" pitchFamily="49" charset="-128"/>
              </a:rPr>
              <a:t>VM</a:t>
            </a:r>
            <a:r>
              <a:rPr lang="ja-JP" altLang="en-US" sz="2400">
                <a:latin typeface="MS Gothic" panose="020B0609070205080204" pitchFamily="49" charset="-128"/>
                <a:ea typeface="MS Gothic" panose="020B0609070205080204" pitchFamily="49" charset="-128"/>
              </a:rPr>
              <a:t>にダウンロードされ、計算</a:t>
            </a:r>
            <a:r>
              <a:rPr lang="en-US" altLang="ja-JP" sz="2400" dirty="0">
                <a:latin typeface="MS Gothic" panose="020B0609070205080204" pitchFamily="49" charset="-128"/>
                <a:ea typeface="MS Gothic" panose="020B0609070205080204" pitchFamily="49" charset="-128"/>
              </a:rPr>
              <a:t>VM</a:t>
            </a:r>
            <a:r>
              <a:rPr lang="ja-JP" altLang="en-US" sz="2400">
                <a:latin typeface="MS Gothic" panose="020B0609070205080204" pitchFamily="49" charset="-128"/>
                <a:ea typeface="MS Gothic" panose="020B0609070205080204" pitchFamily="49" charset="-128"/>
              </a:rPr>
              <a:t>がその</a:t>
            </a:r>
            <a:r>
              <a:rPr lang="en-US" altLang="ja-JP" sz="2400" dirty="0">
                <a:latin typeface="MS Gothic" panose="020B0609070205080204" pitchFamily="49" charset="-128"/>
                <a:ea typeface="MS Gothic" panose="020B0609070205080204" pitchFamily="49" charset="-128"/>
              </a:rPr>
              <a:t>VM</a:t>
            </a:r>
            <a:r>
              <a:rPr lang="ja-JP" altLang="en-US" sz="2400">
                <a:latin typeface="MS Gothic" panose="020B0609070205080204" pitchFamily="49" charset="-128"/>
                <a:ea typeface="MS Gothic" panose="020B0609070205080204" pitchFamily="49" charset="-128"/>
              </a:rPr>
              <a:t>をマウントすることで、ダウンロードトラフィックの削減を図っている。</a:t>
            </a:r>
            <a:endParaRPr lang="en-US" sz="2400" dirty="0">
              <a:latin typeface="MS Gothic" panose="020B0609070205080204" pitchFamily="49" charset="-128"/>
              <a:ea typeface="MS Gothic" panose="020B0609070205080204" pitchFamily="49" charset="-128"/>
            </a:endParaRPr>
          </a:p>
        </p:txBody>
      </p:sp>
      <p:pic>
        <p:nvPicPr>
          <p:cNvPr id="8" name="Picture 7">
            <a:extLst>
              <a:ext uri="{FF2B5EF4-FFF2-40B4-BE49-F238E27FC236}">
                <a16:creationId xmlns:a16="http://schemas.microsoft.com/office/drawing/2014/main" id="{3AF3FDBE-35DC-574D-8106-2283EC364B1C}"/>
              </a:ext>
            </a:extLst>
          </p:cNvPr>
          <p:cNvPicPr>
            <a:picLocks noChangeAspect="1"/>
          </p:cNvPicPr>
          <p:nvPr/>
        </p:nvPicPr>
        <p:blipFill>
          <a:blip r:embed="rId2"/>
          <a:stretch>
            <a:fillRect/>
          </a:stretch>
        </p:blipFill>
        <p:spPr>
          <a:xfrm>
            <a:off x="681038" y="3592651"/>
            <a:ext cx="5683110" cy="3092575"/>
          </a:xfrm>
          <a:prstGeom prst="rect">
            <a:avLst/>
          </a:prstGeom>
        </p:spPr>
      </p:pic>
      <p:sp>
        <p:nvSpPr>
          <p:cNvPr id="4" name="Can 3">
            <a:extLst>
              <a:ext uri="{FF2B5EF4-FFF2-40B4-BE49-F238E27FC236}">
                <a16:creationId xmlns:a16="http://schemas.microsoft.com/office/drawing/2014/main" id="{C6AC8219-6CCD-554E-B7C7-6DCC12857B83}"/>
              </a:ext>
            </a:extLst>
          </p:cNvPr>
          <p:cNvSpPr/>
          <p:nvPr/>
        </p:nvSpPr>
        <p:spPr>
          <a:xfrm>
            <a:off x="8131448" y="3506474"/>
            <a:ext cx="914400" cy="1216152"/>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a:extLst>
              <a:ext uri="{FF2B5EF4-FFF2-40B4-BE49-F238E27FC236}">
                <a16:creationId xmlns:a16="http://schemas.microsoft.com/office/drawing/2014/main" id="{2EB885E6-3350-4E41-AEEF-42CE73AC084C}"/>
              </a:ext>
            </a:extLst>
          </p:cNvPr>
          <p:cNvCxnSpPr>
            <a:cxnSpLocks/>
            <a:stCxn id="4" idx="2"/>
          </p:cNvCxnSpPr>
          <p:nvPr/>
        </p:nvCxnSpPr>
        <p:spPr>
          <a:xfrm flipH="1">
            <a:off x="7145438" y="4114550"/>
            <a:ext cx="986010" cy="339268"/>
          </a:xfrm>
          <a:prstGeom prst="straightConnector1">
            <a:avLst/>
          </a:prstGeom>
          <a:ln w="698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A35B5327-9809-334A-87CE-C60D4B90F144}"/>
              </a:ext>
            </a:extLst>
          </p:cNvPr>
          <p:cNvSpPr txBox="1"/>
          <p:nvPr/>
        </p:nvSpPr>
        <p:spPr>
          <a:xfrm>
            <a:off x="6827134" y="5240667"/>
            <a:ext cx="3078866" cy="1323439"/>
          </a:xfrm>
          <a:prstGeom prst="rect">
            <a:avLst/>
          </a:prstGeom>
          <a:noFill/>
        </p:spPr>
        <p:txBody>
          <a:bodyPr wrap="square" rtlCol="0">
            <a:spAutoFit/>
          </a:bodyPr>
          <a:lstStyle/>
          <a:p>
            <a:r>
              <a:rPr lang="ja-JP" altLang="en-US" sz="1600">
                <a:latin typeface="MS Gothic" panose="020B0609070205080204" pitchFamily="49" charset="-128"/>
                <a:ea typeface="MS Gothic" panose="020B0609070205080204" pitchFamily="49" charset="-128"/>
              </a:rPr>
              <a:t>例）</a:t>
            </a:r>
            <a:endParaRPr lang="en-US" sz="1600" dirty="0">
              <a:latin typeface="MS Gothic" panose="020B0609070205080204" pitchFamily="49" charset="-128"/>
              <a:ea typeface="MS Gothic" panose="020B0609070205080204" pitchFamily="49" charset="-128"/>
            </a:endParaRPr>
          </a:p>
          <a:p>
            <a:r>
              <a:rPr lang="en-US" sz="1600" dirty="0">
                <a:latin typeface="MS Gothic" panose="020B0609070205080204" pitchFamily="49" charset="-128"/>
                <a:ea typeface="MS Gothic" panose="020B0609070205080204" pitchFamily="49" charset="-128"/>
              </a:rPr>
              <a:t> </a:t>
            </a:r>
            <a:r>
              <a:rPr lang="en-US" sz="1600" dirty="0" err="1">
                <a:latin typeface="MS Gothic" panose="020B0609070205080204" pitchFamily="49" charset="-128"/>
                <a:ea typeface="MS Gothic" panose="020B0609070205080204" pitchFamily="49" charset="-128"/>
              </a:rPr>
              <a:t>ExTL</a:t>
            </a:r>
            <a:r>
              <a:rPr lang="ja-JP" altLang="en-US" sz="1600">
                <a:latin typeface="MS Gothic" panose="020B0609070205080204" pitchFamily="49" charset="-128"/>
                <a:ea typeface="MS Gothic" panose="020B0609070205080204" pitchFamily="49" charset="-128"/>
              </a:rPr>
              <a:t>では、先述の</a:t>
            </a:r>
            <a:r>
              <a:rPr lang="en-US" altLang="ja-JP" sz="1600" dirty="0">
                <a:latin typeface="MS Gothic" panose="020B0609070205080204" pitchFamily="49" charset="-128"/>
                <a:ea typeface="MS Gothic" panose="020B0609070205080204" pitchFamily="49" charset="-128"/>
              </a:rPr>
              <a:t>STAR</a:t>
            </a:r>
            <a:r>
              <a:rPr lang="ja-JP" altLang="en-US" sz="1600">
                <a:latin typeface="MS Gothic" panose="020B0609070205080204" pitchFamily="49" charset="-128"/>
                <a:ea typeface="MS Gothic" panose="020B0609070205080204" pitchFamily="49" charset="-128"/>
              </a:rPr>
              <a:t>のリファレンスダウンロードが</a:t>
            </a:r>
            <a:r>
              <a:rPr lang="en-US" sz="1600" dirty="0">
                <a:latin typeface="MS Gothic" panose="020B0609070205080204" pitchFamily="49" charset="-128"/>
                <a:ea typeface="MS Gothic" panose="020B0609070205080204" pitchFamily="49" charset="-128"/>
              </a:rPr>
              <a:t> </a:t>
            </a:r>
            <a:r>
              <a:rPr lang="en-US" sz="1600" b="1" dirty="0">
                <a:solidFill>
                  <a:srgbClr val="FF0000"/>
                </a:solidFill>
                <a:latin typeface="MS Gothic" panose="020B0609070205080204" pitchFamily="49" charset="-128"/>
                <a:ea typeface="MS Gothic" panose="020B0609070205080204" pitchFamily="49" charset="-128"/>
              </a:rPr>
              <a:t>30GB * (n – 1)</a:t>
            </a:r>
            <a:r>
              <a:rPr lang="ja-JP" altLang="en-US" sz="1600" b="1">
                <a:solidFill>
                  <a:srgbClr val="FF0000"/>
                </a:solidFill>
                <a:latin typeface="MS Gothic" panose="020B0609070205080204" pitchFamily="49" charset="-128"/>
                <a:ea typeface="MS Gothic" panose="020B0609070205080204" pitchFamily="49" charset="-128"/>
              </a:rPr>
              <a:t> </a:t>
            </a:r>
            <a:r>
              <a:rPr lang="ja-JP" altLang="en-US" sz="1600">
                <a:latin typeface="MS Gothic" panose="020B0609070205080204" pitchFamily="49" charset="-128"/>
                <a:ea typeface="MS Gothic" panose="020B0609070205080204" pitchFamily="49" charset="-128"/>
              </a:rPr>
              <a:t>削減できる。</a:t>
            </a:r>
            <a:endParaRPr lang="en-US" sz="1600" b="1" dirty="0">
              <a:solidFill>
                <a:srgbClr val="FF0000"/>
              </a:solidFill>
              <a:latin typeface="MS Gothic" panose="020B0609070205080204" pitchFamily="49" charset="-128"/>
              <a:ea typeface="MS Gothic" panose="020B0609070205080204" pitchFamily="49" charset="-128"/>
            </a:endParaRPr>
          </a:p>
          <a:p>
            <a:r>
              <a:rPr lang="en-US" sz="1600" b="1" dirty="0">
                <a:latin typeface="MS Gothic" panose="020B0609070205080204" pitchFamily="49" charset="-128"/>
                <a:ea typeface="MS Gothic" panose="020B0609070205080204" pitchFamily="49" charset="-128"/>
              </a:rPr>
              <a:t>(n = number of samples)</a:t>
            </a:r>
          </a:p>
        </p:txBody>
      </p:sp>
      <p:pic>
        <p:nvPicPr>
          <p:cNvPr id="10" name="Picture 9">
            <a:extLst>
              <a:ext uri="{FF2B5EF4-FFF2-40B4-BE49-F238E27FC236}">
                <a16:creationId xmlns:a16="http://schemas.microsoft.com/office/drawing/2014/main" id="{CC04C8B4-3B01-1E4C-BEB2-43CAA0A41E9C}"/>
              </a:ext>
            </a:extLst>
          </p:cNvPr>
          <p:cNvPicPr>
            <a:picLocks noChangeAspect="1"/>
          </p:cNvPicPr>
          <p:nvPr/>
        </p:nvPicPr>
        <p:blipFill>
          <a:blip r:embed="rId3"/>
          <a:stretch>
            <a:fillRect/>
          </a:stretch>
        </p:blipFill>
        <p:spPr>
          <a:xfrm>
            <a:off x="5950615" y="4018763"/>
            <a:ext cx="1407726" cy="1407726"/>
          </a:xfrm>
          <a:prstGeom prst="rect">
            <a:avLst/>
          </a:prstGeom>
        </p:spPr>
      </p:pic>
      <p:cxnSp>
        <p:nvCxnSpPr>
          <p:cNvPr id="15" name="Straight Arrow Connector 14">
            <a:extLst>
              <a:ext uri="{FF2B5EF4-FFF2-40B4-BE49-F238E27FC236}">
                <a16:creationId xmlns:a16="http://schemas.microsoft.com/office/drawing/2014/main" id="{9CCFAF6E-3562-5548-82CD-3640B3C213B8}"/>
              </a:ext>
            </a:extLst>
          </p:cNvPr>
          <p:cNvCxnSpPr>
            <a:cxnSpLocks/>
          </p:cNvCxnSpPr>
          <p:nvPr/>
        </p:nvCxnSpPr>
        <p:spPr>
          <a:xfrm flipV="1">
            <a:off x="3928671" y="4362773"/>
            <a:ext cx="2333233" cy="261094"/>
          </a:xfrm>
          <a:prstGeom prst="straightConnector1">
            <a:avLst/>
          </a:prstGeom>
          <a:ln w="317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77912D4F-F31F-F745-8428-8A281AAC35F1}"/>
              </a:ext>
            </a:extLst>
          </p:cNvPr>
          <p:cNvCxnSpPr>
            <a:cxnSpLocks/>
          </p:cNvCxnSpPr>
          <p:nvPr/>
        </p:nvCxnSpPr>
        <p:spPr>
          <a:xfrm flipV="1">
            <a:off x="4560425" y="4515173"/>
            <a:ext cx="1853879" cy="207453"/>
          </a:xfrm>
          <a:prstGeom prst="straightConnector1">
            <a:avLst/>
          </a:prstGeom>
          <a:ln w="317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09F296B-D230-FF4C-9091-9F04B4B3D5B6}"/>
              </a:ext>
            </a:extLst>
          </p:cNvPr>
          <p:cNvCxnSpPr>
            <a:cxnSpLocks/>
          </p:cNvCxnSpPr>
          <p:nvPr/>
        </p:nvCxnSpPr>
        <p:spPr>
          <a:xfrm flipV="1">
            <a:off x="4952999" y="4667573"/>
            <a:ext cx="1613705" cy="180577"/>
          </a:xfrm>
          <a:prstGeom prst="straightConnector1">
            <a:avLst/>
          </a:prstGeom>
          <a:ln w="317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53560221"/>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3540</TotalTime>
  <Words>592</Words>
  <Application>Microsoft Macintosh PowerPoint</Application>
  <PresentationFormat>A4 Paper (210x297 mm)</PresentationFormat>
  <Paragraphs>86</Paragraphs>
  <Slides>12</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vt:i4>
      </vt:variant>
    </vt:vector>
  </HeadingPairs>
  <TitlesOfParts>
    <vt:vector size="19" baseType="lpstr">
      <vt:lpstr>MS Gothic</vt:lpstr>
      <vt:lpstr>游ゴシック</vt:lpstr>
      <vt:lpstr>Arial</vt:lpstr>
      <vt:lpstr>Calibri</vt:lpstr>
      <vt:lpstr>Calibri Light</vt:lpstr>
      <vt:lpstr>Monaco</vt:lpstr>
      <vt:lpstr>Office Theme</vt:lpstr>
      <vt:lpstr>ETL・ExTLフレームワークを利用したクラウド上での解析エンジンの実装</vt:lpstr>
      <vt:lpstr>背景</vt:lpstr>
      <vt:lpstr>従来のHPCクラスタ型解析</vt:lpstr>
      <vt:lpstr>オンデマンドETLモデル</vt:lpstr>
      <vt:lpstr>ETLエンジン「hotsub」の紹介</vt:lpstr>
      <vt:lpstr>PowerPoint Presentation</vt:lpstr>
      <vt:lpstr>hotsubによるDockerコンテナ連携</vt:lpstr>
      <vt:lpstr>バイオインフォにおけるETLの問題点</vt:lpstr>
      <vt:lpstr>“ExTL: 拡張ETLモデルの提案</vt:lpstr>
      <vt:lpstr>ExTLの計算パフォーマンス評価</vt:lpstr>
      <vt:lpstr>ExTLの金銭的優位性 (論理値)</vt:lpstr>
      <vt:lpstr>hotsubの導入とサポート</vt:lpstr>
    </vt:vector>
  </TitlesOfParts>
  <Manager/>
  <Company/>
  <LinksUpToDate>false</LinksUpToDate>
  <SharedDoc>false</SharedDoc>
  <HyperlinkBase/>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Extended ETL </dc:title>
  <dc:subject/>
  <dc:creator>Microsoft Office User</dc:creator>
  <cp:keywords/>
  <dc:description/>
  <cp:lastModifiedBy>Microsoft Office User</cp:lastModifiedBy>
  <cp:revision>44</cp:revision>
  <dcterms:created xsi:type="dcterms:W3CDTF">2018-06-23T17:44:53Z</dcterms:created>
  <dcterms:modified xsi:type="dcterms:W3CDTF">2018-09-14T09:19:17Z</dcterms:modified>
  <cp:category/>
</cp:coreProperties>
</file>